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94" r:id="rId3"/>
    <p:sldId id="295" r:id="rId4"/>
    <p:sldId id="29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98" r:id="rId13"/>
    <p:sldId id="297" r:id="rId14"/>
    <p:sldId id="265" r:id="rId15"/>
    <p:sldId id="266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67" r:id="rId24"/>
    <p:sldId id="274" r:id="rId25"/>
    <p:sldId id="291" r:id="rId26"/>
    <p:sldId id="292" r:id="rId27"/>
    <p:sldId id="290" r:id="rId28"/>
    <p:sldId id="275" r:id="rId29"/>
    <p:sldId id="268" r:id="rId30"/>
    <p:sldId id="269" r:id="rId31"/>
    <p:sldId id="270" r:id="rId32"/>
    <p:sldId id="271" r:id="rId33"/>
    <p:sldId id="289" r:id="rId34"/>
    <p:sldId id="272" r:id="rId35"/>
    <p:sldId id="288" r:id="rId36"/>
    <p:sldId id="273" r:id="rId37"/>
    <p:sldId id="276" r:id="rId38"/>
    <p:sldId id="277" r:id="rId39"/>
    <p:sldId id="278" r:id="rId40"/>
    <p:sldId id="263" r:id="rId41"/>
    <p:sldId id="279" r:id="rId42"/>
    <p:sldId id="293" r:id="rId43"/>
    <p:sldId id="280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96E2B-3D36-40E9-82E0-D04889E0FAD6}" type="datetimeFigureOut">
              <a:rPr lang="zh-CN" altLang="en-US" smtClean="0"/>
              <a:t>2025/08/25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44AD4-4673-47A7-AC85-D08D322559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751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44AD4-4673-47A7-AC85-D08D322559A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673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1C672-2641-0520-2A1A-8AE76889C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007C92"/>
          </a:solidFill>
          <a:ln>
            <a:solidFill>
              <a:srgbClr val="FFFFFF"/>
            </a:solidFill>
          </a:ln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1A16F1-8F3F-E322-14E8-918BF9CCB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41E7D2E0-A2D8-FC1C-EF2D-8F1BBE7D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67664"/>
            <a:ext cx="12192000" cy="186129"/>
          </a:xfrm>
          <a:solidFill>
            <a:srgbClr val="007C92"/>
          </a:solidFill>
        </p:spPr>
        <p:txBody>
          <a:bodyPr rIns="36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D74422-2AC6-450F-9D03-35EF7464B4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821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B8014-219E-47BB-3BFC-9A96EA624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F72705-4BA4-6510-0B23-6056781D8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CBB124-37F5-A060-1AE6-7198F9B49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3EBE-3070-4AC9-B36B-24E450AF635C}" type="datetimeFigureOut">
              <a:rPr lang="zh-CN" altLang="en-US" smtClean="0"/>
              <a:t>2025/08/25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ABEC6E-4892-3D40-8127-8FBA43066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5313CD-DD83-0D3A-AA62-B9BA386F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422-2AC6-450F-9D03-35EF7464B4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153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C7D3044-7F28-6244-DAE1-76DAC26851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8B888F-C68D-2EA3-00FF-281796412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708587-120A-A170-E452-12547ED35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3EBE-3070-4AC9-B36B-24E450AF635C}" type="datetimeFigureOut">
              <a:rPr lang="zh-CN" altLang="en-US" smtClean="0"/>
              <a:t>2025/08/25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FAFDF8-DB01-943D-23E8-356ED2042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289401-4A18-9837-90C5-23E805DD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422-2AC6-450F-9D03-35EF7464B4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7E2E97-3991-D11E-062C-88E621DF2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7652"/>
          </a:xfrm>
          <a:gradFill>
            <a:gsLst>
              <a:gs pos="0">
                <a:srgbClr val="007C92"/>
              </a:gs>
              <a:gs pos="100000">
                <a:schemeClr val="tx1"/>
              </a:gs>
            </a:gsLst>
            <a:lin ang="0" scaled="0"/>
          </a:gradFill>
        </p:spPr>
        <p:txBody>
          <a:bodyPr lIns="360000">
            <a:noAutofit/>
          </a:bodyPr>
          <a:lstStyle>
            <a:lvl1pPr>
              <a:defRPr sz="3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EEFF63-F889-F447-186E-C6843B760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7652"/>
            <a:ext cx="12192000" cy="6130012"/>
          </a:xfrm>
        </p:spPr>
        <p:txBody>
          <a:bodyPr lIns="360000" tIns="360000" rIns="360000" bIns="360000"/>
          <a:lstStyle>
            <a:lvl1pPr marL="447675" indent="-447675">
              <a:lnSpc>
                <a:spcPct val="120000"/>
              </a:lnSpc>
              <a:buClr>
                <a:srgbClr val="007C92"/>
              </a:buClr>
              <a:buFont typeface="Wingdings" panose="05000000000000000000" pitchFamily="2" charset="2"/>
              <a:buChar char="p"/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804863" indent="-347663">
              <a:lnSpc>
                <a:spcPct val="120000"/>
              </a:lnSpc>
              <a:buClr>
                <a:srgbClr val="007C92"/>
              </a:buClr>
              <a:buFont typeface="Wingdings" panose="05000000000000000000" pitchFamily="2" charset="2"/>
              <a:buChar char="p"/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254125" indent="-339725">
              <a:lnSpc>
                <a:spcPct val="120000"/>
              </a:lnSpc>
              <a:buClr>
                <a:srgbClr val="007C92"/>
              </a:buClr>
              <a:buFont typeface="Wingdings" panose="05000000000000000000" pitchFamily="2" charset="2"/>
              <a:buChar char="p"/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16075" indent="-244475">
              <a:lnSpc>
                <a:spcPct val="120000"/>
              </a:lnSpc>
              <a:buClr>
                <a:srgbClr val="007C92"/>
              </a:buClr>
              <a:buFont typeface="Wingdings" panose="05000000000000000000" pitchFamily="2" charset="2"/>
              <a:buChar char="p"/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60575" indent="-231775">
              <a:lnSpc>
                <a:spcPct val="120000"/>
              </a:lnSpc>
              <a:buClr>
                <a:srgbClr val="007C92"/>
              </a:buClr>
              <a:buFont typeface="Wingdings" panose="05000000000000000000" pitchFamily="2" charset="2"/>
              <a:buChar char="p"/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A415E9D1-2346-4F8A-6663-88376783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67664"/>
            <a:ext cx="12192000" cy="186129"/>
          </a:xfrm>
          <a:solidFill>
            <a:srgbClr val="007C92"/>
          </a:solidFill>
        </p:spPr>
        <p:txBody>
          <a:bodyPr rIns="36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D74422-2AC6-450F-9D03-35EF7464B4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720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60A08-6415-21D9-F2C6-72CD56D42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D7A40C-DC2B-A03B-6E63-885FDEF58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DEF340-3840-6D12-9CFF-2638C6F7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3EBE-3070-4AC9-B36B-24E450AF635C}" type="datetimeFigureOut">
              <a:rPr lang="zh-CN" altLang="en-US" smtClean="0"/>
              <a:t>2025/08/25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833479-0A72-47ED-1A15-E2512DA64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F0D90-F4F6-C7B7-6703-7888DF1C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422-2AC6-450F-9D03-35EF7464B4E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Google Shape;146;p37" descr="Image">
            <a:extLst>
              <a:ext uri="{FF2B5EF4-FFF2-40B4-BE49-F238E27FC236}">
                <a16:creationId xmlns:a16="http://schemas.microsoft.com/office/drawing/2014/main" id="{4148C123-F683-793F-E121-1ABF64FA2D5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55899" y="1156802"/>
            <a:ext cx="1669808" cy="453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771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39DAE-3BE4-1CD3-B943-446BA4AA7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3DB5F7-251C-D708-7DE2-DA5000407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A0C1B9-DBBE-E999-9201-B65B81D5A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103CFB-74B1-CF63-F759-8B3FE9F01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3EBE-3070-4AC9-B36B-24E450AF635C}" type="datetimeFigureOut">
              <a:rPr lang="zh-CN" altLang="en-US" smtClean="0"/>
              <a:t>2025/08/25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314E7B-62E3-2C64-CD74-8661BC8E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CF9392-6C63-D245-FE8A-8769AD7EE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422-2AC6-450F-9D03-35EF7464B4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323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60AE6-0DFE-0C0D-AB39-3560B35C9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67D18A-8DEB-95EE-0F80-36EFA0DA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B65E1D-791F-52C0-67DA-D1160A75C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C319EC-4A6B-78E6-E75F-1A77B1A3C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BE8C82-9CD6-0568-7CAD-F0161D04F4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29BB96D-6BCB-2E09-3F4D-BC81ED47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3EBE-3070-4AC9-B36B-24E450AF635C}" type="datetimeFigureOut">
              <a:rPr lang="zh-CN" altLang="en-US" smtClean="0"/>
              <a:t>2025/08/25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63B8818-9F35-6C7F-976F-9DAAAAB23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CB8B74-4C52-A077-0BF6-ECDAB891B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422-2AC6-450F-9D03-35EF7464B4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52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182D8-BD4C-09BF-6788-BFECC184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1246794-4284-DE9C-A865-FEE3C95CF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3EBE-3070-4AC9-B36B-24E450AF635C}" type="datetimeFigureOut">
              <a:rPr lang="zh-CN" altLang="en-US" smtClean="0"/>
              <a:t>2025/08/25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88502F-7609-791B-BDA2-03762E7E3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847338-2228-98F6-9DC2-34D0EE2E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422-2AC6-450F-9D03-35EF7464B4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760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5D4C57-8FC4-E60C-711A-8626B2FE3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3EBE-3070-4AC9-B36B-24E450AF635C}" type="datetimeFigureOut">
              <a:rPr lang="zh-CN" altLang="en-US" smtClean="0"/>
              <a:t>2025/08/25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512A92-827C-667E-BCEE-654DD5DB8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916DA6-71DD-4984-AA20-2DC51706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422-2AC6-450F-9D03-35EF7464B4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62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9C150-951D-0BBA-9E60-FD2E9816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54279C-5170-164C-66A3-795DD8A7E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EF7CD9-8096-078E-EA16-C5E8122B1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A453D-1B29-C918-6CE5-54E7CCFF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3EBE-3070-4AC9-B36B-24E450AF635C}" type="datetimeFigureOut">
              <a:rPr lang="zh-CN" altLang="en-US" smtClean="0"/>
              <a:t>2025/08/25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1B02D9-A9C1-1870-15AD-ACAA6F5D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7F1DDD-5049-D8A2-4DE1-CEE1102B1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422-2AC6-450F-9D03-35EF7464B4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25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8068C-AA7F-EF59-B563-4EDC5490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34F0964-1E47-0D89-01B9-36472C767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3DF98E-837F-40B8-6851-9DB5E4A51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F33E0-7907-365E-C200-4F59CC63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3EBE-3070-4AC9-B36B-24E450AF635C}" type="datetimeFigureOut">
              <a:rPr lang="zh-CN" altLang="en-US" smtClean="0"/>
              <a:t>2025/08/25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ADF655-8C4D-7F3B-13FD-EB64A9954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FA658E-27AD-374D-CFB6-945E61222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422-2AC6-450F-9D03-35EF7464B4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871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C7B81C8-C20B-AFE2-EB9A-B5F2C803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AEAAF6-8AAA-E35E-2270-323B380D0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6F0353-82A5-BD87-A182-17B70107F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63EBE-3070-4AC9-B36B-24E450AF635C}" type="datetimeFigureOut">
              <a:rPr lang="zh-CN" altLang="en-US" smtClean="0"/>
              <a:t>2025/08/25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335F88-72DF-2AC3-A7AF-A4D9136CA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E1AA45-33DB-4F38-9BCB-ED872431F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74422-2AC6-450F-9D03-35EF7464B4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3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psc.org.cn/" TargetMode="External"/><Relationship Id="rId2" Type="http://schemas.openxmlformats.org/officeDocument/2006/relationships/hyperlink" Target="https://www.aclweb.org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acl.org/index.php/tacl" TargetMode="External"/><Relationship Id="rId2" Type="http://schemas.openxmlformats.org/officeDocument/2006/relationships/hyperlink" Target="https://www.mitpressjournals.org/loi/coli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zhihu.com/?target=https%3A//pypi.tuna.tsinghua.edu.cn/simple/" TargetMode="External"/><Relationship Id="rId2" Type="http://schemas.openxmlformats.org/officeDocument/2006/relationships/hyperlink" Target="https://pypi.org/simp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zhihu.com/?target=http%3A//pypi.douban.com/simple/" TargetMode="External"/><Relationship Id="rId5" Type="http://schemas.openxmlformats.org/officeDocument/2006/relationships/hyperlink" Target="https://link.zhihu.com/?target=https%3A//mirrors.aliyun.com/pypi/simple/" TargetMode="External"/><Relationship Id="rId4" Type="http://schemas.openxmlformats.org/officeDocument/2006/relationships/hyperlink" Target="https://link.zhihu.com/?target=https%3A//pypi.mirrors.ustc.edu.cn/simple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CCB799-E81F-68CA-4A19-4124623E4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第一章 绪论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B8175B-6A00-E890-0CF5-6108C7E2DC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548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A72C7-25D3-FD56-E3BA-7079EBD5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自然语言处理发展历史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A2B937-B0D8-66F7-373D-8019757EE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作为一门新兴的交叉学科，自然语言处理经历了曲折的发展历程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72637E-B50D-2636-94D4-199BA471C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2" y="2030122"/>
            <a:ext cx="8730343" cy="38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28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9909F-E67E-8329-EDF4-93B0DD86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深度学习的发展历史</a:t>
            </a:r>
          </a:p>
        </p:txBody>
      </p:sp>
      <p:pic>
        <p:nvPicPr>
          <p:cNvPr id="5" name="内容占位符 4" descr="日程表, 散点图&#10;&#10;描述已自动生成">
            <a:extLst>
              <a:ext uri="{FF2B5EF4-FFF2-40B4-BE49-F238E27FC236}">
                <a16:creationId xmlns:a16="http://schemas.microsoft.com/office/drawing/2014/main" id="{9EE3EB1E-2C10-7B22-C27F-58C7343CD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003"/>
            <a:ext cx="12192000" cy="5705656"/>
          </a:xfrm>
        </p:spPr>
      </p:pic>
    </p:spTree>
    <p:extLst>
      <p:ext uri="{BB962C8B-B14F-4D97-AF65-F5344CB8AC3E}">
        <p14:creationId xmlns:p14="http://schemas.microsoft.com/office/powerpoint/2010/main" val="357546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2930F-49BE-9F8A-CC84-9FADD689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大语言模型的发展历史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D0E22E-E9FC-FF4F-B230-8EBE472D5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4170F3-FD37-82B5-59C2-7EFEE90E3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4" y="1542953"/>
            <a:ext cx="12097372" cy="37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67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928C4E-9E22-F601-B981-F246E1E84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79E573-7E0A-E153-00CC-A68DB9DCF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69C198-95FD-4C77-E50F-58C67EEE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7" y="937947"/>
            <a:ext cx="6193423" cy="482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7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BD271-5C80-FA9D-B966-F51E248C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深度学习领域的知名学者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271DEC-B106-CE4D-A978-51ABF5E19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左：</a:t>
            </a:r>
            <a:r>
              <a:rPr lang="en-US" altLang="zh-CN" dirty="0" err="1"/>
              <a:t>Yoshua</a:t>
            </a:r>
            <a:r>
              <a:rPr lang="en-US" altLang="zh-CN" dirty="0"/>
              <a:t> </a:t>
            </a:r>
            <a:r>
              <a:rPr lang="en-US" altLang="zh-CN" dirty="0" err="1"/>
              <a:t>Bengio</a:t>
            </a:r>
            <a:r>
              <a:rPr lang="zh-CN" altLang="en-US" dirty="0"/>
              <a:t>，蒙特利尔大学</a:t>
            </a:r>
            <a:endParaRPr lang="en-US" altLang="zh-CN" dirty="0"/>
          </a:p>
          <a:p>
            <a:r>
              <a:rPr lang="zh-CN" altLang="en-US" dirty="0"/>
              <a:t>中：</a:t>
            </a:r>
            <a:r>
              <a:rPr lang="en-US" altLang="zh-CN" dirty="0"/>
              <a:t>Geoff Hinton</a:t>
            </a:r>
            <a:r>
              <a:rPr lang="zh-CN" altLang="en-US" dirty="0"/>
              <a:t>，</a:t>
            </a:r>
            <a:r>
              <a:rPr lang="en-US" altLang="zh-CN" dirty="0"/>
              <a:t>Deep Learning</a:t>
            </a:r>
            <a:r>
              <a:rPr lang="zh-CN" altLang="en-US" dirty="0"/>
              <a:t>学派创始人</a:t>
            </a:r>
            <a:endParaRPr lang="en-US" altLang="zh-CN" dirty="0"/>
          </a:p>
          <a:p>
            <a:r>
              <a:rPr lang="zh-CN" altLang="en-US" dirty="0"/>
              <a:t>右：</a:t>
            </a:r>
            <a:r>
              <a:rPr lang="en-US" altLang="zh-CN" dirty="0"/>
              <a:t>Yann </a:t>
            </a:r>
            <a:r>
              <a:rPr lang="en-US" altLang="zh-CN" dirty="0" err="1"/>
              <a:t>Lecun</a:t>
            </a:r>
            <a:r>
              <a:rPr lang="zh-CN" altLang="en-US" dirty="0"/>
              <a:t>，卷积神经网络的发明者，</a:t>
            </a:r>
            <a:r>
              <a:rPr lang="en-US" altLang="zh-CN" dirty="0"/>
              <a:t>Geoff Hinton</a:t>
            </a:r>
            <a:r>
              <a:rPr lang="zh-CN" altLang="en-US" dirty="0"/>
              <a:t>的弟子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6B2E62-DAE2-4F14-CA47-F6942D94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77" y="2957884"/>
            <a:ext cx="6166394" cy="326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93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42A53C-7203-9577-B219-F17182969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基于深度学习的</a:t>
            </a:r>
            <a:r>
              <a:rPr lang="en-US" altLang="zh-CN" dirty="0"/>
              <a:t>NLP</a:t>
            </a:r>
            <a:r>
              <a:rPr lang="zh-CN" altLang="en-US" dirty="0"/>
              <a:t>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241952-1846-C612-6CE1-61F5E8489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2001</a:t>
            </a:r>
            <a:r>
              <a:rPr lang="zh-CN" altLang="en-US" dirty="0"/>
              <a:t>年</a:t>
            </a:r>
            <a:r>
              <a:rPr lang="en-US" altLang="zh-CN" dirty="0"/>
              <a:t> – </a:t>
            </a:r>
            <a:r>
              <a:rPr lang="zh-CN" altLang="en-US" dirty="0"/>
              <a:t>神经语言模型</a:t>
            </a:r>
            <a:endParaRPr lang="en-US" altLang="zh-CN" dirty="0"/>
          </a:p>
          <a:p>
            <a:r>
              <a:rPr lang="en-US" altLang="zh-CN" dirty="0"/>
              <a:t>2008</a:t>
            </a:r>
            <a:r>
              <a:rPr lang="zh-CN" altLang="en-US" dirty="0"/>
              <a:t>年 </a:t>
            </a:r>
            <a:r>
              <a:rPr lang="en-US" altLang="zh-CN" dirty="0"/>
              <a:t>– </a:t>
            </a:r>
            <a:r>
              <a:rPr lang="zh-CN" altLang="en-US" dirty="0"/>
              <a:t>多任务学习</a:t>
            </a:r>
            <a:endParaRPr lang="en-US" altLang="zh-CN" dirty="0"/>
          </a:p>
          <a:p>
            <a:r>
              <a:rPr lang="en-US" altLang="zh-CN" dirty="0"/>
              <a:t>2013</a:t>
            </a:r>
            <a:r>
              <a:rPr lang="zh-CN" altLang="en-US" dirty="0"/>
              <a:t>年 </a:t>
            </a:r>
            <a:r>
              <a:rPr lang="en-US" altLang="zh-CN" dirty="0"/>
              <a:t>– </a:t>
            </a:r>
            <a:r>
              <a:rPr lang="zh-CN" altLang="en-US" dirty="0"/>
              <a:t>词嵌入</a:t>
            </a:r>
            <a:endParaRPr lang="en-US" altLang="zh-CN" dirty="0"/>
          </a:p>
          <a:p>
            <a:r>
              <a:rPr lang="en-US" altLang="zh-CN" dirty="0"/>
              <a:t>2013</a:t>
            </a:r>
            <a:r>
              <a:rPr lang="zh-CN" altLang="en-US" dirty="0"/>
              <a:t>年 </a:t>
            </a:r>
            <a:r>
              <a:rPr lang="en-US" altLang="zh-CN" dirty="0"/>
              <a:t>– </a:t>
            </a:r>
            <a:r>
              <a:rPr lang="zh-CN" altLang="en-US" dirty="0"/>
              <a:t>用于</a:t>
            </a:r>
            <a:r>
              <a:rPr lang="en-US" altLang="zh-CN" dirty="0"/>
              <a:t>NLP</a:t>
            </a:r>
            <a:r>
              <a:rPr lang="zh-CN" altLang="en-US" dirty="0"/>
              <a:t>的神经网络</a:t>
            </a:r>
            <a:endParaRPr lang="en-US" altLang="zh-CN" dirty="0"/>
          </a:p>
          <a:p>
            <a:r>
              <a:rPr lang="en-US" altLang="zh-CN" dirty="0"/>
              <a:t>2014</a:t>
            </a:r>
            <a:r>
              <a:rPr lang="zh-CN" altLang="en-US" dirty="0"/>
              <a:t>年 </a:t>
            </a:r>
            <a:r>
              <a:rPr lang="en-US" altLang="zh-CN" dirty="0"/>
              <a:t>– </a:t>
            </a:r>
            <a:r>
              <a:rPr lang="zh-CN" altLang="en-US" dirty="0"/>
              <a:t>序列到序列模型</a:t>
            </a:r>
            <a:endParaRPr lang="en-US" altLang="zh-CN" dirty="0"/>
          </a:p>
          <a:p>
            <a:r>
              <a:rPr lang="en-US" altLang="zh-CN" dirty="0"/>
              <a:t>2015</a:t>
            </a:r>
            <a:r>
              <a:rPr lang="zh-CN" altLang="en-US" dirty="0"/>
              <a:t>年 </a:t>
            </a:r>
            <a:r>
              <a:rPr lang="en-US" altLang="zh-CN" dirty="0"/>
              <a:t>– </a:t>
            </a:r>
            <a:r>
              <a:rPr lang="zh-CN" altLang="en-US" dirty="0"/>
              <a:t>注意力机制</a:t>
            </a:r>
            <a:endParaRPr lang="en-US" altLang="zh-CN" dirty="0"/>
          </a:p>
          <a:p>
            <a:r>
              <a:rPr lang="en-US" altLang="zh-CN" dirty="0"/>
              <a:t>2018</a:t>
            </a:r>
            <a:r>
              <a:rPr lang="zh-CN" altLang="en-US" dirty="0"/>
              <a:t>年 </a:t>
            </a:r>
            <a:r>
              <a:rPr lang="en-US" altLang="zh-CN" dirty="0"/>
              <a:t>– </a:t>
            </a:r>
            <a:r>
              <a:rPr lang="zh-CN" altLang="en-US" dirty="0"/>
              <a:t>预训练语言模型</a:t>
            </a:r>
          </a:p>
        </p:txBody>
      </p:sp>
    </p:spTree>
    <p:extLst>
      <p:ext uri="{BB962C8B-B14F-4D97-AF65-F5344CB8AC3E}">
        <p14:creationId xmlns:p14="http://schemas.microsoft.com/office/powerpoint/2010/main" val="1509092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239A2-FE84-2899-7FF7-86C8D470F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神经语言模型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561A5-41D4-65D5-052E-8024D67FE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Bengio</a:t>
            </a:r>
            <a:r>
              <a:rPr lang="zh-CN" altLang="en-US" dirty="0"/>
              <a:t>等人于</a:t>
            </a:r>
            <a:r>
              <a:rPr lang="en-US" altLang="zh-CN" dirty="0"/>
              <a:t>2001</a:t>
            </a:r>
            <a:r>
              <a:rPr lang="zh-CN" altLang="en-US" dirty="0"/>
              <a:t>年提出的。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7A6F78-E130-2526-F49E-D15AD902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88" y="1989908"/>
            <a:ext cx="4929236" cy="41583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1B6848-959A-DFF6-95D3-049EC6929962}"/>
              </a:ext>
            </a:extLst>
          </p:cNvPr>
          <p:cNvSpPr txBox="1"/>
          <p:nvPr/>
        </p:nvSpPr>
        <p:spPr>
          <a:xfrm>
            <a:off x="5598136" y="6428769"/>
            <a:ext cx="6822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https://www.jmlr.org/papers/volume3/bengio03a/bengio03a.pdf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792C92-8BD0-2E4C-AA9C-AF8D06FE8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44" y="4343814"/>
            <a:ext cx="4611084" cy="5443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0D4F47-F467-F9F4-9FAE-3F5AD3E81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653" y="3124562"/>
            <a:ext cx="3632811" cy="4560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F6F247-C226-406D-18F2-28DA478F7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356" y="1946745"/>
            <a:ext cx="3375536" cy="6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15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F2E6F-9EB9-EC10-ADB4-0CA258F3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多任务学习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D6CD19-52FA-2AF1-DC60-D9549E5C9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2008</a:t>
            </a:r>
            <a:r>
              <a:rPr lang="zh-CN" altLang="en-US" dirty="0"/>
              <a:t>年由</a:t>
            </a:r>
            <a:r>
              <a:rPr lang="en-US" altLang="zh-CN" dirty="0" err="1"/>
              <a:t>Collobert</a:t>
            </a:r>
            <a:r>
              <a:rPr lang="zh-CN" altLang="en-US" dirty="0"/>
              <a:t>和</a:t>
            </a:r>
            <a:r>
              <a:rPr lang="en-US" altLang="zh-CN" dirty="0"/>
              <a:t>Weston</a:t>
            </a:r>
            <a:r>
              <a:rPr lang="zh-CN" altLang="en-US" dirty="0"/>
              <a:t>等人首次将多任务学习应用于</a:t>
            </a:r>
            <a:r>
              <a:rPr lang="en-US" altLang="zh-CN" dirty="0"/>
              <a:t>NLP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A9BD87-04E4-39D8-D617-D8FF7AF76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09" y="2126343"/>
            <a:ext cx="6934454" cy="39650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FD1F7C-7171-27D1-4C14-5F51C048FDC5}"/>
              </a:ext>
            </a:extLst>
          </p:cNvPr>
          <p:cNvSpPr txBox="1"/>
          <p:nvPr/>
        </p:nvSpPr>
        <p:spPr>
          <a:xfrm>
            <a:off x="6024583" y="6381277"/>
            <a:ext cx="6207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http://machinelearning.org/archive/icml2008/papers/391.pdf</a:t>
            </a:r>
          </a:p>
        </p:txBody>
      </p:sp>
    </p:spTree>
    <p:extLst>
      <p:ext uri="{BB962C8B-B14F-4D97-AF65-F5344CB8AC3E}">
        <p14:creationId xmlns:p14="http://schemas.microsoft.com/office/powerpoint/2010/main" val="2981079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D87E6-B0C8-BE5C-5F78-F5CBFDB2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词嵌入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4AAF3B-C133-4BD8-92F1-8B0896A41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年</a:t>
            </a:r>
            <a:r>
              <a:rPr lang="en-US" altLang="zh-CN" dirty="0" err="1"/>
              <a:t>Mikolov</a:t>
            </a:r>
            <a:r>
              <a:rPr lang="zh-CN" altLang="en-US" dirty="0"/>
              <a:t>等人提出去除隐层和近似计算目标的方法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598F94-9E65-7758-7314-06F583C8B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75" y="2178751"/>
            <a:ext cx="5771356" cy="34040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702962C-78DD-E94C-1ED0-DB661D831C08}"/>
              </a:ext>
            </a:extLst>
          </p:cNvPr>
          <p:cNvSpPr txBox="1"/>
          <p:nvPr/>
        </p:nvSpPr>
        <p:spPr>
          <a:xfrm>
            <a:off x="8365940" y="6392664"/>
            <a:ext cx="3693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https://arxiv.org/pdf/1310.4546.pdf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4959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DAAA2-CE2F-1845-F3BE-A5224717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用于</a:t>
            </a:r>
            <a:r>
              <a:rPr lang="en-US" altLang="zh-CN" dirty="0"/>
              <a:t>NLP</a:t>
            </a:r>
            <a:r>
              <a:rPr lang="zh-CN" altLang="en-US" dirty="0"/>
              <a:t>的神经网络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B76B5E-1D47-6A87-0511-C965B6ED8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，</a:t>
            </a:r>
            <a:r>
              <a:rPr lang="en-US" altLang="zh-CN" dirty="0"/>
              <a:t>2014</a:t>
            </a:r>
            <a:r>
              <a:rPr lang="zh-CN" altLang="en-US" dirty="0"/>
              <a:t>是</a:t>
            </a:r>
            <a:r>
              <a:rPr lang="en-US" altLang="zh-CN" dirty="0"/>
              <a:t>NLP</a:t>
            </a:r>
            <a:r>
              <a:rPr lang="zh-CN" altLang="en-US" dirty="0"/>
              <a:t>领域神经网络时代的开始</a:t>
            </a:r>
            <a:endParaRPr lang="en-US" altLang="zh-CN" dirty="0"/>
          </a:p>
          <a:p>
            <a:r>
              <a:rPr lang="zh-CN" altLang="en-US" dirty="0"/>
              <a:t>三种网络：循环神经网络、卷积神经网络、递归神经网络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848292-ECE9-C138-02FB-1759EA620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89" y="2787421"/>
            <a:ext cx="3648217" cy="14170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F161B5-5DFE-3159-90D2-BC5C74F7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87" y="2682950"/>
            <a:ext cx="3904822" cy="1620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FD7CF1-C7B8-344F-D1AB-ED9C38BF9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385" y="4626965"/>
            <a:ext cx="2480930" cy="19770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791811F-7CD8-429C-E1CD-DCD42BA0930A}"/>
              </a:ext>
            </a:extLst>
          </p:cNvPr>
          <p:cNvSpPr txBox="1"/>
          <p:nvPr/>
        </p:nvSpPr>
        <p:spPr>
          <a:xfrm>
            <a:off x="8336382" y="6419365"/>
            <a:ext cx="381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https://arxiv.org/pdf/1408.5882.pdf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44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3DA8E-7263-65AD-709E-0F0ADEDB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5F80BC-313E-C6CC-1501-8464A15FF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基于深度学习的</a:t>
            </a:r>
            <a:r>
              <a:rPr lang="en-US" altLang="zh-CN" dirty="0"/>
              <a:t>NLP</a:t>
            </a:r>
            <a:r>
              <a:rPr lang="zh-CN" altLang="en-US" dirty="0"/>
              <a:t>基础知识</a:t>
            </a:r>
            <a:endParaRPr lang="en-US" altLang="zh-CN" dirty="0"/>
          </a:p>
          <a:p>
            <a:pPr lvl="1"/>
            <a:r>
              <a:rPr lang="en-US" altLang="zh-CN" dirty="0"/>
              <a:t>linear model</a:t>
            </a:r>
          </a:p>
          <a:p>
            <a:pPr lvl="1"/>
            <a:r>
              <a:rPr lang="en-US" altLang="zh-CN" dirty="0"/>
              <a:t>logistic regression</a:t>
            </a:r>
          </a:p>
          <a:p>
            <a:pPr lvl="1"/>
            <a:r>
              <a:rPr lang="en-US" altLang="zh-CN" dirty="0"/>
              <a:t>Word vectors</a:t>
            </a:r>
          </a:p>
          <a:p>
            <a:pPr lvl="1"/>
            <a:r>
              <a:rPr lang="en-US" altLang="zh-CN" dirty="0"/>
              <a:t>feed-forward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pPr lvl="1"/>
            <a:r>
              <a:rPr lang="en-US" altLang="zh-CN" dirty="0"/>
              <a:t>recurrent network</a:t>
            </a:r>
          </a:p>
          <a:p>
            <a:pPr lvl="1"/>
            <a:r>
              <a:rPr lang="en-US" altLang="zh-CN" dirty="0"/>
              <a:t>attention</a:t>
            </a:r>
          </a:p>
          <a:p>
            <a:pPr lvl="1"/>
            <a:r>
              <a:rPr lang="en-US" altLang="zh-CN" dirty="0"/>
              <a:t>encoder-decoder model</a:t>
            </a:r>
          </a:p>
          <a:p>
            <a:pPr lvl="1"/>
            <a:r>
              <a:rPr lang="en-US" altLang="zh-CN" dirty="0"/>
              <a:t>transformer</a:t>
            </a:r>
          </a:p>
          <a:p>
            <a:pPr lvl="1"/>
            <a:r>
              <a:rPr lang="en-US" altLang="zh-CN" dirty="0"/>
              <a:t>large pre-trained language models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7793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C9FF9-E74A-7DF0-C577-9792860F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序列到序列模型</a:t>
            </a:r>
            <a:r>
              <a:rPr lang="en-US" altLang="zh-CN" dirty="0"/>
              <a:t>(seq2seq)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D89D9-28C5-BE30-3F49-26D265DEC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 err="1"/>
              <a:t>Sutskever</a:t>
            </a:r>
            <a:r>
              <a:rPr lang="en-US" altLang="zh-CN" dirty="0"/>
              <a:t>(</a:t>
            </a:r>
            <a:r>
              <a:rPr lang="zh-CN" altLang="en-US"/>
              <a:t>苏斯克维尔</a:t>
            </a:r>
            <a:r>
              <a:rPr lang="en-US" altLang="zh-CN"/>
              <a:t>)</a:t>
            </a:r>
            <a:r>
              <a:rPr lang="zh-CN" altLang="en-US" dirty="0"/>
              <a:t>等人提出了序列到序列模型</a:t>
            </a:r>
            <a:r>
              <a:rPr lang="en-US" altLang="zh-CN" dirty="0"/>
              <a:t>(seq2seq)</a:t>
            </a:r>
            <a:r>
              <a:rPr lang="zh-CN" altLang="en-US" dirty="0"/>
              <a:t>。</a:t>
            </a:r>
          </a:p>
        </p:txBody>
      </p:sp>
      <p:pic>
        <p:nvPicPr>
          <p:cNvPr id="5" name="图片 4" descr="图片包含 电子, 游戏机, 覆盖, 电脑&#10;&#10;描述已自动生成">
            <a:extLst>
              <a:ext uri="{FF2B5EF4-FFF2-40B4-BE49-F238E27FC236}">
                <a16:creationId xmlns:a16="http://schemas.microsoft.com/office/drawing/2014/main" id="{88C9105B-8D4A-AEC4-B820-9991E89A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1" y="3429000"/>
            <a:ext cx="4949924" cy="25182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C0C272-9C16-4443-9FEC-DE1D97D22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71" y="2102834"/>
            <a:ext cx="4610923" cy="10408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DF91D5C-2DC5-221E-3F96-0984F436812E}"/>
              </a:ext>
            </a:extLst>
          </p:cNvPr>
          <p:cNvSpPr txBox="1"/>
          <p:nvPr/>
        </p:nvSpPr>
        <p:spPr>
          <a:xfrm>
            <a:off x="8419245" y="6398604"/>
            <a:ext cx="370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https://arxiv.org/pdf/1409.3215.pdf</a:t>
            </a:r>
          </a:p>
        </p:txBody>
      </p:sp>
    </p:spTree>
    <p:extLst>
      <p:ext uri="{BB962C8B-B14F-4D97-AF65-F5344CB8AC3E}">
        <p14:creationId xmlns:p14="http://schemas.microsoft.com/office/powerpoint/2010/main" val="1945406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B66DDE-B6EA-56AC-3A28-A9F87BE8E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注意力机制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8FA1C-5A16-7CE5-B820-94FFA28AD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注意力机制是神经网络机器翻译的核心创新之一。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395B17-5DCD-D443-579D-ED261AF02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11" y="2259346"/>
            <a:ext cx="2889786" cy="36268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A82C44-F506-A0D3-F73F-0349A7E86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159" y="2690840"/>
            <a:ext cx="4050716" cy="23172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8C7038-5684-BF93-FA8D-FDB0AB4B49A9}"/>
              </a:ext>
            </a:extLst>
          </p:cNvPr>
          <p:cNvSpPr txBox="1"/>
          <p:nvPr/>
        </p:nvSpPr>
        <p:spPr>
          <a:xfrm>
            <a:off x="8394643" y="6428769"/>
            <a:ext cx="3697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https://arxiv.org/pdf/1409.0473.pdf</a:t>
            </a:r>
          </a:p>
        </p:txBody>
      </p:sp>
    </p:spTree>
    <p:extLst>
      <p:ext uri="{BB962C8B-B14F-4D97-AF65-F5344CB8AC3E}">
        <p14:creationId xmlns:p14="http://schemas.microsoft.com/office/powerpoint/2010/main" val="2833593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6CFCE-0902-B22E-A1C9-8D39542F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预训练语言模型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9D9E7D-7B1F-2EC1-78BF-12CFA53C3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典型的有</a:t>
            </a:r>
            <a:r>
              <a:rPr lang="en-US" altLang="zh-CN" dirty="0"/>
              <a:t>:Bert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ADD276-F398-84C9-A07E-D30CDAB4D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82" y="1972022"/>
            <a:ext cx="4748466" cy="40368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A97AF8-9D76-CEBC-63F1-1AD3717EB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256" y="1234234"/>
            <a:ext cx="3110310" cy="46806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BAADDA-0EE8-FAAD-B335-8EE0CB57D76F}"/>
              </a:ext>
            </a:extLst>
          </p:cNvPr>
          <p:cNvSpPr txBox="1"/>
          <p:nvPr/>
        </p:nvSpPr>
        <p:spPr>
          <a:xfrm>
            <a:off x="8300334" y="6439781"/>
            <a:ext cx="3841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https://arxiv.org/pdf/1706.03762.pdf</a:t>
            </a:r>
          </a:p>
        </p:txBody>
      </p:sp>
    </p:spTree>
    <p:extLst>
      <p:ext uri="{BB962C8B-B14F-4D97-AF65-F5344CB8AC3E}">
        <p14:creationId xmlns:p14="http://schemas.microsoft.com/office/powerpoint/2010/main" val="3893628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F648F-8DFC-D0FF-13E0-725F482F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自然语言处理技术及应用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91FB95-AEF7-708F-2E45-60190A4BF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自然语言处理任务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en-US" altLang="zh-CN" dirty="0"/>
              <a:t>NLP</a:t>
            </a:r>
            <a:r>
              <a:rPr lang="zh-CN" altLang="en-US" dirty="0"/>
              <a:t>基础技术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en-US" altLang="zh-CN" dirty="0"/>
              <a:t>NLP</a:t>
            </a:r>
            <a:r>
              <a:rPr lang="zh-CN" altLang="en-US" dirty="0"/>
              <a:t>核心应用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自然语言处理方法及基础理论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规则法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概率统计法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深度学习法</a:t>
            </a:r>
          </a:p>
        </p:txBody>
      </p:sp>
    </p:spTree>
    <p:extLst>
      <p:ext uri="{BB962C8B-B14F-4D97-AF65-F5344CB8AC3E}">
        <p14:creationId xmlns:p14="http://schemas.microsoft.com/office/powerpoint/2010/main" val="888889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FA508-DB92-A9F9-A36A-0C12F5A4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基础技术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2C088C-05D0-C3DC-A500-34E22E23E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词法分析</a:t>
            </a:r>
            <a:r>
              <a:rPr lang="zh-CN" altLang="en-US" dirty="0"/>
              <a:t>：从句子中分出单词，从中获得单词的语言学信息并确定单词的词性。具体包括：</a:t>
            </a:r>
            <a:r>
              <a:rPr lang="zh-CN" altLang="en-US" dirty="0">
                <a:solidFill>
                  <a:srgbClr val="FF0000"/>
                </a:solidFill>
              </a:rPr>
              <a:t>自动</a:t>
            </a:r>
            <a:r>
              <a:rPr lang="zh-CN" altLang="en-US">
                <a:solidFill>
                  <a:srgbClr val="FF0000"/>
                </a:solidFill>
              </a:rPr>
              <a:t>分词</a:t>
            </a:r>
            <a:r>
              <a:rPr lang="zh-CN" altLang="en-US"/>
              <a:t>、词性标注、命名实体识别</a:t>
            </a:r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903CA20-CB42-6561-78F0-D6BAA3B2A9E5}"/>
              </a:ext>
            </a:extLst>
          </p:cNvPr>
          <p:cNvGrpSpPr/>
          <p:nvPr/>
        </p:nvGrpSpPr>
        <p:grpSpPr>
          <a:xfrm>
            <a:off x="821115" y="3134646"/>
            <a:ext cx="5274885" cy="379437"/>
            <a:chOff x="821115" y="3532390"/>
            <a:chExt cx="5274885" cy="379437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DF9F084-CC5C-F3ED-8D09-EC75C7CC48CB}"/>
                </a:ext>
              </a:extLst>
            </p:cNvPr>
            <p:cNvSpPr txBox="1"/>
            <p:nvPr/>
          </p:nvSpPr>
          <p:spPr>
            <a:xfrm>
              <a:off x="821115" y="3532390"/>
              <a:ext cx="20368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我喜欢看足球比赛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A75DB545-9867-9D45-1572-468E405BCBF2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>
              <a:off x="2858013" y="3717056"/>
              <a:ext cx="699809" cy="10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8A0CBEA-72E8-9FE3-CF7E-BE01B13E0669}"/>
                </a:ext>
              </a:extLst>
            </p:cNvPr>
            <p:cNvSpPr txBox="1"/>
            <p:nvPr/>
          </p:nvSpPr>
          <p:spPr>
            <a:xfrm>
              <a:off x="3557822" y="3542495"/>
              <a:ext cx="25381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我  喜欢  看  足球比赛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D1B49B3-593E-A94D-031A-5F0F9DB48140}"/>
              </a:ext>
            </a:extLst>
          </p:cNvPr>
          <p:cNvGrpSpPr/>
          <p:nvPr/>
        </p:nvGrpSpPr>
        <p:grpSpPr>
          <a:xfrm>
            <a:off x="784209" y="3706401"/>
            <a:ext cx="2828285" cy="1557224"/>
            <a:chOff x="784209" y="3706401"/>
            <a:chExt cx="2828285" cy="155722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2EADF65-1F93-5086-641A-C0E0B970F934}"/>
                </a:ext>
              </a:extLst>
            </p:cNvPr>
            <p:cNvSpPr txBox="1"/>
            <p:nvPr/>
          </p:nvSpPr>
          <p:spPr>
            <a:xfrm>
              <a:off x="843043" y="4278854"/>
              <a:ext cx="2591482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model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0A2B2B3-C578-BA94-33E9-437C68CBAE5C}"/>
                </a:ext>
              </a:extLst>
            </p:cNvPr>
            <p:cNvSpPr txBox="1"/>
            <p:nvPr/>
          </p:nvSpPr>
          <p:spPr>
            <a:xfrm>
              <a:off x="784209" y="4894293"/>
              <a:ext cx="28282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我 喜 欢 看 足 球 比 赛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3596658-C92E-3403-4043-EF4992A38B73}"/>
                </a:ext>
              </a:extLst>
            </p:cNvPr>
            <p:cNvSpPr txBox="1"/>
            <p:nvPr/>
          </p:nvSpPr>
          <p:spPr>
            <a:xfrm>
              <a:off x="893073" y="3719801"/>
              <a:ext cx="312906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94CD111-78ED-50C5-D71B-1C5F41572DD8}"/>
                </a:ext>
              </a:extLst>
            </p:cNvPr>
            <p:cNvSpPr txBox="1"/>
            <p:nvPr/>
          </p:nvSpPr>
          <p:spPr>
            <a:xfrm>
              <a:off x="1186780" y="3719801"/>
              <a:ext cx="312906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A91482C-ACE8-4A28-6020-B9D88CA0B150}"/>
                </a:ext>
              </a:extLst>
            </p:cNvPr>
            <p:cNvSpPr txBox="1"/>
            <p:nvPr/>
          </p:nvSpPr>
          <p:spPr>
            <a:xfrm>
              <a:off x="1499686" y="3719801"/>
              <a:ext cx="242374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88973D4-5E0C-11B6-190C-93E5A1F32CDC}"/>
                </a:ext>
              </a:extLst>
            </p:cNvPr>
            <p:cNvSpPr txBox="1"/>
            <p:nvPr/>
          </p:nvSpPr>
          <p:spPr>
            <a:xfrm>
              <a:off x="1764734" y="3717351"/>
              <a:ext cx="312906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A7FC7D6-5CEB-C4F4-72FC-A4AA40D805BB}"/>
                </a:ext>
              </a:extLst>
            </p:cNvPr>
            <p:cNvSpPr txBox="1"/>
            <p:nvPr/>
          </p:nvSpPr>
          <p:spPr>
            <a:xfrm>
              <a:off x="2077640" y="3706401"/>
              <a:ext cx="312906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62384BB-4110-1DCD-218F-A925BD6F353F}"/>
                </a:ext>
              </a:extLst>
            </p:cNvPr>
            <p:cNvSpPr txBox="1"/>
            <p:nvPr/>
          </p:nvSpPr>
          <p:spPr>
            <a:xfrm>
              <a:off x="2405283" y="3706401"/>
              <a:ext cx="242374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716D4BF-607A-965A-6BF2-DD88B589FDE7}"/>
                </a:ext>
              </a:extLst>
            </p:cNvPr>
            <p:cNvSpPr txBox="1"/>
            <p:nvPr/>
          </p:nvSpPr>
          <p:spPr>
            <a:xfrm>
              <a:off x="2685413" y="3706401"/>
              <a:ext cx="242374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640B197-BF54-776F-D555-614B2BF53275}"/>
                </a:ext>
              </a:extLst>
            </p:cNvPr>
            <p:cNvSpPr txBox="1"/>
            <p:nvPr/>
          </p:nvSpPr>
          <p:spPr>
            <a:xfrm>
              <a:off x="2965543" y="3706401"/>
              <a:ext cx="242374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583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2728FD-4C76-94AC-C201-250FCB65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基础技术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C742C-3849-7AA7-2F1B-43B9EC0BA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773" y="541576"/>
            <a:ext cx="12192000" cy="6130012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词法分析</a:t>
            </a:r>
            <a:r>
              <a:rPr lang="zh-CN" altLang="en-US" dirty="0"/>
              <a:t>：从句子中分出单词，从中获得单词的语言学信息并确定单词的词性。具体包括：自动分词、</a:t>
            </a:r>
            <a:r>
              <a:rPr lang="zh-CN" altLang="en-US" dirty="0">
                <a:solidFill>
                  <a:srgbClr val="FF0000"/>
                </a:solidFill>
              </a:rPr>
              <a:t>词性标注</a:t>
            </a:r>
            <a:r>
              <a:rPr lang="zh-CN" altLang="en-US" dirty="0"/>
              <a:t>、命名实体识别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B3996B-A7C3-F964-C5C5-AD468155A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490" y="2713493"/>
            <a:ext cx="6210619" cy="28703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BBEC34B-222C-8525-D28D-4E60D8FC6828}"/>
              </a:ext>
            </a:extLst>
          </p:cNvPr>
          <p:cNvSpPr txBox="1"/>
          <p:nvPr/>
        </p:nvSpPr>
        <p:spPr>
          <a:xfrm>
            <a:off x="8453967" y="6428769"/>
            <a:ext cx="3738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https://byteiota.com/pos-tagging/</a:t>
            </a:r>
          </a:p>
        </p:txBody>
      </p:sp>
    </p:spTree>
    <p:extLst>
      <p:ext uri="{BB962C8B-B14F-4D97-AF65-F5344CB8AC3E}">
        <p14:creationId xmlns:p14="http://schemas.microsoft.com/office/powerpoint/2010/main" val="1525614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2728FD-4C76-94AC-C201-250FCB65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基础技术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C742C-3849-7AA7-2F1B-43B9EC0BA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词法分析</a:t>
            </a:r>
            <a:r>
              <a:rPr lang="zh-CN" altLang="en-US" dirty="0"/>
              <a:t>：从句子中分出单词，从中获得单词的语言学信息并确定单词的词性。具体包括：自动分词、词性标注、</a:t>
            </a:r>
            <a:r>
              <a:rPr lang="zh-CN" altLang="en-US" dirty="0">
                <a:solidFill>
                  <a:srgbClr val="FF0000"/>
                </a:solidFill>
              </a:rPr>
              <a:t>命名实体识别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BEC34B-222C-8525-D28D-4E60D8FC6828}"/>
              </a:ext>
            </a:extLst>
          </p:cNvPr>
          <p:cNvSpPr txBox="1"/>
          <p:nvPr/>
        </p:nvSpPr>
        <p:spPr>
          <a:xfrm>
            <a:off x="8453967" y="6428769"/>
            <a:ext cx="3738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https://byteiota.com/pos-tagging/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2F9050-2616-8251-1221-EB0342F15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30" y="2746335"/>
            <a:ext cx="7575939" cy="154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00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63D1F8-D0CC-63EA-5AB0-956B51017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基础技术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AEF063-C5F9-99D1-E9D2-37002A62E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句法分析</a:t>
            </a:r>
            <a:r>
              <a:rPr lang="zh-CN" altLang="en-US" dirty="0"/>
              <a:t>：分析句子和短语结构、例如主语、谓语、宾语等。</a:t>
            </a:r>
            <a:endParaRPr lang="en-US" altLang="zh-CN" dirty="0"/>
          </a:p>
          <a:p>
            <a:r>
              <a:rPr lang="zh-CN" altLang="en-US" dirty="0"/>
              <a:t>具体包括：短语结构分析、依存语法分析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9B13D4-B471-F36A-1F9E-624F0FA6F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11" y="2884811"/>
            <a:ext cx="4205961" cy="25254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DB563C-55DF-6F5E-A6A8-4C87C8D6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333" y="3516017"/>
            <a:ext cx="4845224" cy="135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68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78949-9D78-11CB-D82A-3910E12F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基础技术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4C495-9B84-E1FB-4772-BB0055745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语义分析</a:t>
            </a:r>
            <a:r>
              <a:rPr lang="zh-CN" altLang="en-US" dirty="0"/>
              <a:t>：解释自然语言句子或篇章各部分（词、词组、句子、段落、篇章</a:t>
            </a:r>
            <a:r>
              <a:rPr lang="en-US" altLang="zh-CN" dirty="0"/>
              <a:t>)</a:t>
            </a:r>
            <a:r>
              <a:rPr lang="zh-CN" altLang="en-US" dirty="0"/>
              <a:t>的意义。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语义角色标注（句子层次）：为句子中的每个动词标注出其相关的名词及其语义角色。</a:t>
            </a:r>
            <a:endParaRPr lang="en-US" altLang="zh-CN" dirty="0"/>
          </a:p>
          <a:p>
            <a:pPr>
              <a:buFont typeface="宋体" panose="02010600030101010101" pitchFamily="2" charset="-122"/>
              <a:buChar char="–"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1FD78A-0ABB-6500-32BC-BDA5382F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05" y="3120098"/>
            <a:ext cx="6864703" cy="31688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3B035C1-A892-71AC-1F4F-A7E000C0CC86}"/>
              </a:ext>
            </a:extLst>
          </p:cNvPr>
          <p:cNvSpPr txBox="1"/>
          <p:nvPr/>
        </p:nvSpPr>
        <p:spPr>
          <a:xfrm>
            <a:off x="8177319" y="4117848"/>
            <a:ext cx="3946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克里斯蒂娜昨天用棒球击中了斯科特</a:t>
            </a:r>
          </a:p>
        </p:txBody>
      </p:sp>
    </p:spTree>
    <p:extLst>
      <p:ext uri="{BB962C8B-B14F-4D97-AF65-F5344CB8AC3E}">
        <p14:creationId xmlns:p14="http://schemas.microsoft.com/office/powerpoint/2010/main" val="1317892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DB0B5-3001-A986-DB45-940A8564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自然语言处理核心应用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FD8394-89B2-DBD8-C303-1A405C0A2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77" y="4175760"/>
            <a:ext cx="11134846" cy="2113151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机器翻译</a:t>
            </a:r>
            <a:r>
              <a:rPr lang="en-US" altLang="zh-CN" dirty="0">
                <a:solidFill>
                  <a:schemeClr val="accent1"/>
                </a:solidFill>
              </a:rPr>
              <a:t>(Machine Translation, MT)</a:t>
            </a:r>
            <a:r>
              <a:rPr lang="zh-CN" altLang="en-US" dirty="0"/>
              <a:t>：实现一种语言到另一种语言的自动翻译。百度翻译、谷歌翻译等。</a:t>
            </a:r>
            <a:endParaRPr lang="en-US" altLang="zh-CN" dirty="0"/>
          </a:p>
          <a:p>
            <a:r>
              <a:rPr lang="zh-CN" altLang="en-US" dirty="0">
                <a:solidFill>
                  <a:schemeClr val="accent1"/>
                </a:solidFill>
              </a:rPr>
              <a:t>信息检索</a:t>
            </a:r>
            <a:r>
              <a:rPr lang="en-US" altLang="zh-CN" dirty="0">
                <a:solidFill>
                  <a:schemeClr val="accent1"/>
                </a:solidFill>
              </a:rPr>
              <a:t>(Information Retrieval)</a:t>
            </a:r>
            <a:r>
              <a:rPr lang="zh-CN" altLang="en-US" dirty="0"/>
              <a:t>：利用计算机系统，从大量文档中找到用户需要的信息。百度、谷歌搜索引擎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EAA4F8A-B73D-F63F-00E2-114AA2DF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57" y="1431238"/>
            <a:ext cx="10166873" cy="250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88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883BF-1F6F-482F-2B01-0552B969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D0F3C0-18AF-35B5-1AC2-8402779E1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理解并掌握经典</a:t>
            </a:r>
            <a:r>
              <a:rPr lang="en-US" altLang="zh-CN" dirty="0"/>
              <a:t>NLP</a:t>
            </a:r>
            <a:r>
              <a:rPr lang="zh-CN" altLang="en-US" dirty="0"/>
              <a:t>问题的解决方法</a:t>
            </a:r>
            <a:r>
              <a:rPr lang="en-US" altLang="zh-CN" dirty="0"/>
              <a:t>(in </a:t>
            </a:r>
            <a:r>
              <a:rPr lang="en-US" altLang="zh-CN" dirty="0" err="1"/>
              <a:t>PyTorch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情感分析</a:t>
            </a:r>
            <a:endParaRPr lang="en-US" altLang="zh-CN" dirty="0"/>
          </a:p>
          <a:p>
            <a:pPr lvl="1"/>
            <a:r>
              <a:rPr lang="zh-CN" altLang="en-US" dirty="0"/>
              <a:t>命名实体识别</a:t>
            </a:r>
            <a:endParaRPr lang="en-US" altLang="zh-CN" dirty="0"/>
          </a:p>
          <a:p>
            <a:pPr lvl="1"/>
            <a:r>
              <a:rPr lang="zh-CN" altLang="en-US" dirty="0"/>
              <a:t>关系抽取</a:t>
            </a:r>
            <a:endParaRPr lang="en-US" altLang="zh-CN" dirty="0"/>
          </a:p>
          <a:p>
            <a:pPr lvl="1"/>
            <a:r>
              <a:rPr lang="zh-CN" altLang="en-US" dirty="0"/>
              <a:t>机器翻译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2156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A5D0F-4F82-4658-01EA-88642C89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自然语言处理核心应用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6640D99-C92B-6AC8-A094-F3A15EE2F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77" y="4197531"/>
            <a:ext cx="11134846" cy="209138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信息抽取</a:t>
            </a:r>
            <a:r>
              <a:rPr lang="en-US" altLang="zh-CN" dirty="0">
                <a:solidFill>
                  <a:schemeClr val="accent1"/>
                </a:solidFill>
              </a:rPr>
              <a:t>(Information Extraction)</a:t>
            </a:r>
            <a:r>
              <a:rPr lang="zh-CN" altLang="en-US" dirty="0"/>
              <a:t>：从指定文档中或海量文本中抽取用户感兴趣的信息。</a:t>
            </a:r>
            <a:endParaRPr lang="en-US" altLang="zh-CN" dirty="0"/>
          </a:p>
          <a:p>
            <a:r>
              <a:rPr lang="zh-CN" altLang="en-US" dirty="0"/>
              <a:t>例如：实体抽取、关系抽取、事件抽取等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172D80-CC7B-509A-2E5C-C10F73138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66" y="1345951"/>
            <a:ext cx="10293879" cy="26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30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0E97BB-21C1-E7B6-4589-E0FE153C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自然语言处理核心应用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0378F5-4F27-7558-A650-CA3B8106A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77" y="4047144"/>
            <a:ext cx="11134846" cy="224176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文档摘要</a:t>
            </a:r>
            <a:r>
              <a:rPr lang="en-US" altLang="zh-CN" dirty="0">
                <a:solidFill>
                  <a:schemeClr val="accent1"/>
                </a:solidFill>
              </a:rPr>
              <a:t>(Document Summarization)</a:t>
            </a:r>
            <a:r>
              <a:rPr lang="zh-CN" altLang="en-US" dirty="0"/>
              <a:t>：通过自动分析给定的一篇或多篇文档，提炼、总结其中的重要信息，最终输出一篇长度较短、可读性良好的摘要。</a:t>
            </a:r>
            <a:endParaRPr lang="en-US" altLang="zh-CN" dirty="0"/>
          </a:p>
          <a:p>
            <a:r>
              <a:rPr lang="zh-CN" altLang="en-US" dirty="0">
                <a:solidFill>
                  <a:schemeClr val="accent1"/>
                </a:solidFill>
              </a:rPr>
              <a:t>情感分类</a:t>
            </a:r>
            <a:r>
              <a:rPr lang="en-US" altLang="zh-CN" dirty="0">
                <a:solidFill>
                  <a:schemeClr val="accent1"/>
                </a:solidFill>
              </a:rPr>
              <a:t>(Sentiment Analysis)</a:t>
            </a:r>
            <a:r>
              <a:rPr lang="zh-CN" altLang="en-US" dirty="0"/>
              <a:t>：利用计算机实现对文本数据的观点、情感、态度、情绪等的分析挖掘。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F50BDD-4FE7-5DAF-3475-561F776F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13" y="1424954"/>
            <a:ext cx="10211325" cy="25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61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3F7FB-67E7-D936-A964-AA8F7F2B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自然语言处理核心应用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C516D05-FA33-D550-1F56-5A04DCC60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77" y="4785360"/>
            <a:ext cx="11134846" cy="1503551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问答系统</a:t>
            </a:r>
            <a:r>
              <a:rPr lang="en-US" altLang="zh-CN" dirty="0">
                <a:solidFill>
                  <a:schemeClr val="accent1"/>
                </a:solidFill>
              </a:rPr>
              <a:t>(Question-answering System)</a:t>
            </a:r>
            <a:r>
              <a:rPr lang="zh-CN" altLang="en-US" dirty="0"/>
              <a:t>：理解人类提出的问题，并利用推理等手段，在有关知识资源中自动求解答案并作出相应的回答。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E80E20E-6E04-9309-1FCC-46A191B9F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22" y="1799753"/>
            <a:ext cx="10255777" cy="25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1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59830-8E2C-99EB-D882-6FCD9245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自然语言处理核心应用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A10774-683D-EBFC-25A3-3E429FB4A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问答系统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EF0F40-A753-B637-FE8C-69D7C707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86" y="1919857"/>
            <a:ext cx="4870283" cy="22820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66C512-7917-39C7-B23D-A62DBF21F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70" y="4739519"/>
            <a:ext cx="5693785" cy="152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85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99C495-8162-1BC8-6EE5-9CF45AAA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自然语言处理核心应用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EAF8D0-3647-11B9-3F0C-8845215E3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77" y="3178629"/>
            <a:ext cx="11134846" cy="1956062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推荐系统</a:t>
            </a:r>
            <a:r>
              <a:rPr lang="en-US" altLang="zh-CN" dirty="0">
                <a:solidFill>
                  <a:schemeClr val="accent1"/>
                </a:solidFill>
              </a:rPr>
              <a:t>(Recommendation System)</a:t>
            </a:r>
            <a:r>
              <a:rPr lang="zh-CN" altLang="en-US" dirty="0"/>
              <a:t>：根据用户的习惯、偏好或兴趣，从大规模信息中过滤出用户感兴趣的信息并推荐给用户。</a:t>
            </a:r>
            <a:endParaRPr lang="en-US" altLang="zh-CN" dirty="0"/>
          </a:p>
          <a:p>
            <a:r>
              <a:rPr lang="zh-CN" altLang="en-US" dirty="0">
                <a:solidFill>
                  <a:schemeClr val="accent1"/>
                </a:solidFill>
              </a:rPr>
              <a:t>阅读理解</a:t>
            </a:r>
            <a:r>
              <a:rPr lang="en-US" altLang="zh-CN" dirty="0">
                <a:solidFill>
                  <a:schemeClr val="accent1"/>
                </a:solidFill>
              </a:rPr>
              <a:t>(Machine Reading Comprehension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en-US" altLang="zh-CN" dirty="0">
                <a:solidFill>
                  <a:schemeClr val="accent1"/>
                </a:solidFill>
              </a:rPr>
              <a:t>MRC)</a:t>
            </a:r>
            <a:r>
              <a:rPr lang="zh-CN" altLang="en-US" dirty="0"/>
              <a:t>：是一种利用算法使计算机理解文章语义并回答相关问题的技术。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CF7C27-93F1-4FD7-2E10-15A514B7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19" y="1150323"/>
            <a:ext cx="8092972" cy="19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4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A6433-3EB3-E136-9716-F92213FA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自然语言处理核心应用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ABF025-12F3-CAFB-60E8-751A66C4D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阅读理解：</a:t>
            </a:r>
            <a:r>
              <a:rPr lang="en-US" altLang="zh-CN" dirty="0"/>
              <a:t>SQuAD2.0</a:t>
            </a:r>
            <a:r>
              <a:rPr lang="zh-CN" altLang="en-US" dirty="0"/>
              <a:t>数据集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75876F-A0DF-374B-B514-18A423CC7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4" y="1923109"/>
            <a:ext cx="7095036" cy="45223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4DE013-F110-0B29-8D26-C9261F11B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063" y="1757725"/>
            <a:ext cx="4914937" cy="266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97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4FA49-A972-CB1C-3DDC-60E74BD6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相关资源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7E5132-46B2-E546-60E1-7C8DF64A5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学术机构</a:t>
            </a:r>
            <a:endParaRPr lang="en-US" altLang="zh-CN" dirty="0"/>
          </a:p>
          <a:p>
            <a:r>
              <a:rPr lang="zh-CN" altLang="en-US" dirty="0"/>
              <a:t>学术期刊</a:t>
            </a:r>
            <a:endParaRPr lang="en-US" altLang="zh-CN" dirty="0"/>
          </a:p>
          <a:p>
            <a:r>
              <a:rPr lang="zh-CN" altLang="en-US" dirty="0"/>
              <a:t>学术会议</a:t>
            </a:r>
            <a:endParaRPr lang="en-US" altLang="zh-CN" dirty="0"/>
          </a:p>
          <a:p>
            <a:r>
              <a:rPr lang="zh-CN" altLang="en-US" dirty="0"/>
              <a:t>评测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3136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B3C7C-CDCC-F956-8E91-C033A4043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学术机构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C76374-D392-50D0-A05E-771B617F9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Association for Computational Linguistics</a:t>
            </a:r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创建事件：</a:t>
            </a:r>
            <a:r>
              <a:rPr lang="en-US" altLang="zh-CN" dirty="0"/>
              <a:t>1962</a:t>
            </a:r>
            <a:r>
              <a:rPr lang="zh-CN" altLang="en-US" dirty="0"/>
              <a:t>年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机构网站：</a:t>
            </a:r>
            <a:r>
              <a:rPr lang="en-US" altLang="zh-CN" dirty="0">
                <a:hlinkClick r:id="rId2"/>
              </a:rPr>
              <a:t>https://www.aclweb.org/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自然语言处理领域影响力最大的国际学术机构</a:t>
            </a:r>
            <a:endParaRPr lang="en-US" altLang="zh-CN" dirty="0"/>
          </a:p>
          <a:p>
            <a:r>
              <a:rPr lang="zh-CN" altLang="en-US" dirty="0"/>
              <a:t>中国中文信息学会</a:t>
            </a:r>
            <a:endParaRPr lang="en-US" altLang="zh-CN" dirty="0"/>
          </a:p>
          <a:p>
            <a:r>
              <a:rPr lang="zh-CN" altLang="en-US" dirty="0"/>
              <a:t>创建事件：</a:t>
            </a:r>
            <a:r>
              <a:rPr lang="en-US" altLang="zh-CN" dirty="0"/>
              <a:t>1981</a:t>
            </a:r>
            <a:r>
              <a:rPr lang="zh-CN" altLang="en-US" dirty="0"/>
              <a:t>年</a:t>
            </a:r>
            <a:endParaRPr lang="en-US" altLang="zh-CN" dirty="0"/>
          </a:p>
          <a:p>
            <a:r>
              <a:rPr lang="zh-CN" altLang="en-US" dirty="0"/>
              <a:t>期刊网站：</a:t>
            </a:r>
            <a:r>
              <a:rPr lang="en-US" altLang="zh-CN" dirty="0">
                <a:hlinkClick r:id="rId3"/>
              </a:rPr>
              <a:t>http://www.cipsc.org.cn/</a:t>
            </a:r>
            <a:endParaRPr lang="en-US" altLang="zh-CN" dirty="0"/>
          </a:p>
          <a:p>
            <a:r>
              <a:rPr lang="zh-CN" altLang="en-US" dirty="0"/>
              <a:t>自然语言处理领域影响力最大的国内学术机构</a:t>
            </a:r>
          </a:p>
        </p:txBody>
      </p:sp>
    </p:spTree>
    <p:extLst>
      <p:ext uri="{BB962C8B-B14F-4D97-AF65-F5344CB8AC3E}">
        <p14:creationId xmlns:p14="http://schemas.microsoft.com/office/powerpoint/2010/main" val="378559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37393-BBEB-9AC2-EF11-A5B6CF9D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学术期刊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B225D4-AFBC-439A-80BD-B77702EC1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Computational Linguistics</a:t>
            </a:r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创建时间：</a:t>
            </a:r>
            <a:r>
              <a:rPr lang="en-US" altLang="zh-CN" dirty="0"/>
              <a:t>1974</a:t>
            </a:r>
            <a:r>
              <a:rPr lang="zh-CN" altLang="en-US" dirty="0"/>
              <a:t>年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期刊网站：</a:t>
            </a:r>
            <a:r>
              <a:rPr lang="en-US" altLang="zh-CN" dirty="0">
                <a:hlinkClick r:id="rId2"/>
              </a:rPr>
              <a:t>https://www.mitpressjournals.org/loi/coli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自然语言处理领域传统上最好的国际期刊</a:t>
            </a:r>
            <a:endParaRPr lang="en-US" altLang="zh-CN" dirty="0"/>
          </a:p>
          <a:p>
            <a:r>
              <a:rPr lang="en-US" altLang="zh-CN" dirty="0"/>
              <a:t>Transactions of the Association for Computational Linguistics</a:t>
            </a:r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创建时间：</a:t>
            </a:r>
            <a:r>
              <a:rPr lang="en-US" altLang="zh-CN" dirty="0"/>
              <a:t>2013</a:t>
            </a:r>
            <a:r>
              <a:rPr lang="zh-CN" altLang="en-US" dirty="0"/>
              <a:t>年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期刊网站：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https://transacl.org/index.php/tacl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r>
              <a:rPr lang="zh-CN" altLang="en-US" dirty="0"/>
              <a:t>自然语言处理领域广受好评的顶级国际期刊</a:t>
            </a:r>
            <a:endParaRPr lang="en-US" altLang="zh-CN" dirty="0"/>
          </a:p>
          <a:p>
            <a:pPr lvl="1">
              <a:buFont typeface="宋体" panose="02010600030101010101" pitchFamily="2" charset="-122"/>
              <a:buChar char="–"/>
            </a:pPr>
            <a:endParaRPr lang="en-US" altLang="zh-CN" dirty="0"/>
          </a:p>
          <a:p>
            <a:r>
              <a:rPr lang="en-US" altLang="zh-CN" dirty="0"/>
              <a:t>Computer Speech and Language</a:t>
            </a:r>
            <a:endParaRPr lang="zh-CN" altLang="en-US" dirty="0"/>
          </a:p>
          <a:p>
            <a:r>
              <a:rPr lang="en-US" altLang="zh-CN" dirty="0"/>
              <a:t>ACM Transactions on Asian and Low-Resource Language Information Processing</a:t>
            </a:r>
          </a:p>
          <a:p>
            <a:pPr lvl="1">
              <a:buFont typeface="宋体" panose="02010600030101010101" pitchFamily="2" charset="-122"/>
              <a:buChar char="–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9153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854A60-9A5A-E30F-A938-22762FED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学术会议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2FD0E-7509-59B9-E49E-4AE3A464C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ACL</a:t>
            </a:r>
            <a:r>
              <a:rPr lang="zh-CN" altLang="en-US" dirty="0"/>
              <a:t>：影响⼒最⼤，截稿时间⼀般在</a:t>
            </a:r>
            <a:r>
              <a:rPr lang="en-US" altLang="zh-CN" dirty="0"/>
              <a:t>1⽉</a:t>
            </a:r>
            <a:r>
              <a:rPr lang="zh-CN" altLang="en-US" dirty="0"/>
              <a:t>或</a:t>
            </a:r>
            <a:r>
              <a:rPr lang="en-US" altLang="zh-CN" dirty="0"/>
              <a:t>2⽉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EMNLP</a:t>
            </a:r>
            <a:r>
              <a:rPr lang="zh-CN" altLang="en-US" dirty="0"/>
              <a:t>：偏重经验主义⽅法，截稿时间⼀般在</a:t>
            </a:r>
            <a:r>
              <a:rPr lang="en-US" altLang="zh-CN" dirty="0"/>
              <a:t>5⽉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NAACL</a:t>
            </a:r>
            <a:r>
              <a:rPr lang="zh-CN" altLang="en-US" dirty="0"/>
              <a:t>：⾯向北美地区，截稿时间⼀般在</a:t>
            </a:r>
            <a:r>
              <a:rPr lang="en-US" altLang="zh-CN" dirty="0"/>
              <a:t>11⽉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AACL</a:t>
            </a:r>
            <a:r>
              <a:rPr lang="zh-CN" altLang="en-US" dirty="0"/>
              <a:t>：⾯向亚太地区，截稿时间⼀般在</a:t>
            </a:r>
            <a:r>
              <a:rPr lang="en-US" altLang="zh-CN" dirty="0"/>
              <a:t>6⽉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COLING</a:t>
            </a:r>
            <a:r>
              <a:rPr lang="zh-CN" altLang="en-US" dirty="0"/>
              <a:t>：传统的三⼤会议之⼀，截稿时间⼀般在</a:t>
            </a:r>
            <a:r>
              <a:rPr lang="en-US" altLang="zh-CN" dirty="0"/>
              <a:t>5⽉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IJCAI</a:t>
            </a:r>
            <a:r>
              <a:rPr lang="zh-CN" altLang="en-US" dirty="0"/>
              <a:t>：⼈⼯智能会议，截稿时间⼀般在</a:t>
            </a:r>
            <a:r>
              <a:rPr lang="en-US" altLang="zh-CN" dirty="0"/>
              <a:t>1⽉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AAAI</a:t>
            </a:r>
            <a:r>
              <a:rPr lang="zh-CN" altLang="en-US" dirty="0"/>
              <a:t>：⼈⼯智能会议，截稿时间⼀般在</a:t>
            </a:r>
            <a:r>
              <a:rPr lang="en-US" altLang="zh-CN" dirty="0"/>
              <a:t>9⽉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ICLR</a:t>
            </a:r>
            <a:r>
              <a:rPr lang="zh-CN" altLang="en-US" dirty="0"/>
              <a:t>：机器学习会议，截稿时间⼀般在</a:t>
            </a:r>
            <a:r>
              <a:rPr lang="en-US" altLang="zh-CN" dirty="0"/>
              <a:t>9⽉</a:t>
            </a:r>
            <a:r>
              <a:rPr lang="zh-CN" altLang="en-US" dirty="0"/>
              <a:t>。</a:t>
            </a:r>
          </a:p>
          <a:p>
            <a:r>
              <a:rPr lang="en-US" altLang="zh-CN" dirty="0" err="1"/>
              <a:t>NeurIPS</a:t>
            </a:r>
            <a:r>
              <a:rPr lang="zh-CN" altLang="en-US" dirty="0"/>
              <a:t>：机器学习会议，截稿时间⼀般在</a:t>
            </a:r>
            <a:r>
              <a:rPr lang="en-US" altLang="zh-CN" dirty="0"/>
              <a:t>6⽉</a:t>
            </a:r>
            <a:r>
              <a:rPr lang="zh-CN" altLang="en-US" dirty="0"/>
              <a:t>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5E44BA-1FCC-2719-DA7B-ECFA99610A7A}"/>
              </a:ext>
            </a:extLst>
          </p:cNvPr>
          <p:cNvSpPr txBox="1"/>
          <p:nvPr/>
        </p:nvSpPr>
        <p:spPr>
          <a:xfrm>
            <a:off x="9436157" y="6395819"/>
            <a:ext cx="2725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https://aclanthology.org/</a:t>
            </a:r>
          </a:p>
        </p:txBody>
      </p:sp>
    </p:spTree>
    <p:extLst>
      <p:ext uri="{BB962C8B-B14F-4D97-AF65-F5344CB8AC3E}">
        <p14:creationId xmlns:p14="http://schemas.microsoft.com/office/powerpoint/2010/main" val="79432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6C064-E72F-E33F-730A-FA1683428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考核方式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091C22-73D5-1324-77A6-4B2B322A1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平时成绩</a:t>
            </a:r>
            <a:r>
              <a:rPr lang="en-US" altLang="zh-CN" dirty="0"/>
              <a:t>(40%)</a:t>
            </a:r>
          </a:p>
          <a:p>
            <a:pPr lvl="1"/>
            <a:r>
              <a:rPr lang="zh-CN" altLang="en-US"/>
              <a:t>考勤</a:t>
            </a:r>
            <a:endParaRPr lang="en-US" altLang="zh-CN" dirty="0"/>
          </a:p>
          <a:p>
            <a:pPr lvl="1"/>
            <a:r>
              <a:rPr lang="zh-CN" altLang="en-US" dirty="0"/>
              <a:t>课堂测验</a:t>
            </a:r>
            <a:endParaRPr lang="en-US" altLang="zh-CN" dirty="0"/>
          </a:p>
          <a:p>
            <a:pPr lvl="1"/>
            <a:r>
              <a:rPr lang="zh-CN" altLang="en-US" dirty="0"/>
              <a:t>实验</a:t>
            </a:r>
            <a:endParaRPr lang="en-US" altLang="zh-CN" dirty="0"/>
          </a:p>
          <a:p>
            <a:r>
              <a:rPr lang="zh-CN" altLang="en-US" dirty="0"/>
              <a:t>期末成绩</a:t>
            </a:r>
            <a:r>
              <a:rPr lang="en-US" altLang="zh-CN" dirty="0"/>
              <a:t>(60%)</a:t>
            </a:r>
          </a:p>
          <a:p>
            <a:pPr lvl="1"/>
            <a:r>
              <a:rPr lang="en-US" altLang="zh-CN" dirty="0"/>
              <a:t>ppt</a:t>
            </a:r>
            <a:r>
              <a:rPr lang="zh-CN" altLang="en-US" dirty="0"/>
              <a:t>讲义中所讲的所有内容</a:t>
            </a:r>
          </a:p>
        </p:txBody>
      </p:sp>
    </p:spTree>
    <p:extLst>
      <p:ext uri="{BB962C8B-B14F-4D97-AF65-F5344CB8AC3E}">
        <p14:creationId xmlns:p14="http://schemas.microsoft.com/office/powerpoint/2010/main" val="1644020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C4857-A378-4F64-A020-89CEC60A5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前期知识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28469E-F648-97ED-0DE1-CA364942B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本课程重点讨论基于深度学习的</a:t>
            </a:r>
            <a:r>
              <a:rPr lang="en-US" altLang="zh-CN" dirty="0"/>
              <a:t>NLP</a:t>
            </a:r>
            <a:r>
              <a:rPr lang="zh-CN" altLang="en-US" dirty="0"/>
              <a:t>方法</a:t>
            </a:r>
            <a:endParaRPr lang="en-US" altLang="zh-CN" dirty="0"/>
          </a:p>
          <a:p>
            <a:r>
              <a:rPr lang="zh-CN" altLang="en-US" dirty="0"/>
              <a:t>理论知识：</a:t>
            </a:r>
            <a:endParaRPr lang="en-US" altLang="zh-CN" dirty="0"/>
          </a:p>
          <a:p>
            <a:pPr>
              <a:buFont typeface="宋体" panose="02010600030101010101" pitchFamily="2" charset="-122"/>
              <a:buChar char="–"/>
            </a:pPr>
            <a:r>
              <a:rPr lang="zh-CN" altLang="en-US" dirty="0"/>
              <a:t>基本的线性代数及概率论知识</a:t>
            </a:r>
            <a:endParaRPr lang="en-US" altLang="zh-CN" dirty="0"/>
          </a:p>
          <a:p>
            <a:r>
              <a:rPr lang="zh-CN" altLang="en-US" dirty="0"/>
              <a:t>工程实践：</a:t>
            </a:r>
            <a:endParaRPr lang="en-US" altLang="zh-CN" dirty="0"/>
          </a:p>
          <a:p>
            <a:pPr>
              <a:buFont typeface="宋体" panose="02010600030101010101" pitchFamily="2" charset="-122"/>
              <a:buChar char="–"/>
            </a:pPr>
            <a:r>
              <a:rPr lang="en-US" altLang="zh-CN" dirty="0"/>
              <a:t>Python</a:t>
            </a:r>
          </a:p>
          <a:p>
            <a:pPr>
              <a:buFont typeface="宋体" panose="02010600030101010101" pitchFamily="2" charset="-122"/>
              <a:buChar char="–"/>
            </a:pPr>
            <a:r>
              <a:rPr lang="en-US" altLang="zh-CN" dirty="0"/>
              <a:t>NumPy</a:t>
            </a:r>
          </a:p>
          <a:p>
            <a:pPr>
              <a:buFont typeface="宋体" panose="02010600030101010101" pitchFamily="2" charset="-122"/>
              <a:buChar char="–"/>
            </a:pPr>
            <a:r>
              <a:rPr lang="en-US" altLang="zh-CN" dirty="0" err="1"/>
              <a:t>Pytorch</a:t>
            </a:r>
            <a:endParaRPr lang="en-US" altLang="zh-CN" dirty="0"/>
          </a:p>
          <a:p>
            <a:pPr>
              <a:buFont typeface="宋体" panose="02010600030101010101" pitchFamily="2" charset="-122"/>
              <a:buChar char="–"/>
            </a:pPr>
            <a:endParaRPr lang="en-US" altLang="zh-CN" dirty="0"/>
          </a:p>
          <a:p>
            <a:pPr>
              <a:buFont typeface="宋体" panose="02010600030101010101" pitchFamily="2" charset="-122"/>
              <a:buChar char="–"/>
            </a:pP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1225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47A79-E70F-751D-7D29-B940D911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搭建环境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00EF68-9535-B44C-CEB4-CC8B6C6EA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anaconda</a:t>
            </a:r>
            <a:r>
              <a:rPr lang="zh-CN" altLang="en-US" dirty="0"/>
              <a:t>安装</a:t>
            </a:r>
            <a:r>
              <a:rPr lang="en-US" altLang="zh-CN" dirty="0"/>
              <a:t>python</a:t>
            </a:r>
            <a:r>
              <a:rPr lang="zh-CN" altLang="en-US" dirty="0"/>
              <a:t>环境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000" dirty="0"/>
              <a:t>  </a:t>
            </a:r>
            <a:r>
              <a:rPr lang="en-US" altLang="zh-CN" sz="2000" dirty="0" err="1"/>
              <a:t>conda</a:t>
            </a:r>
            <a:r>
              <a:rPr lang="en-US" altLang="zh-CN" sz="2000" dirty="0"/>
              <a:t> create –n </a:t>
            </a:r>
            <a:r>
              <a:rPr lang="en-US" altLang="zh-CN" sz="2000" dirty="0" err="1"/>
              <a:t>env_name</a:t>
            </a:r>
            <a:r>
              <a:rPr lang="en-US" altLang="zh-CN" sz="2000" dirty="0"/>
              <a:t> python=3.9</a:t>
            </a:r>
          </a:p>
          <a:p>
            <a:pPr marL="0" indent="0">
              <a:buNone/>
            </a:pPr>
            <a:r>
              <a:rPr lang="en-US" altLang="zh-CN" sz="2000" dirty="0"/>
              <a:t>  </a:t>
            </a:r>
            <a:r>
              <a:rPr lang="en-US" altLang="zh-CN" sz="2000" dirty="0" err="1"/>
              <a:t>conda</a:t>
            </a:r>
            <a:r>
              <a:rPr lang="en-US" altLang="zh-CN" sz="2000" dirty="0"/>
              <a:t> env list</a:t>
            </a:r>
          </a:p>
          <a:p>
            <a:pPr marL="0" indent="0">
              <a:buNone/>
            </a:pPr>
            <a:r>
              <a:rPr lang="en-US" altLang="zh-CN" sz="2000" dirty="0"/>
              <a:t>  activate </a:t>
            </a:r>
            <a:r>
              <a:rPr lang="en-US" altLang="zh-CN" sz="2000" dirty="0" err="1"/>
              <a:t>env_name</a:t>
            </a:r>
            <a:endParaRPr lang="en-US" altLang="zh-CN" sz="2000" dirty="0"/>
          </a:p>
          <a:p>
            <a:r>
              <a:rPr lang="zh-CN" altLang="en-US" dirty="0"/>
              <a:t>安装</a:t>
            </a:r>
            <a:r>
              <a:rPr lang="en-US" altLang="zh-CN" dirty="0" err="1"/>
              <a:t>pyTorch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D38E74-6C97-C090-912E-0DCD7D092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8" y="3576616"/>
            <a:ext cx="6780028" cy="2559129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2E715A2-3332-A04E-4177-A2B2A35AD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84" y="6172078"/>
            <a:ext cx="6536115" cy="307777"/>
          </a:xfrm>
          <a:prstGeom prst="rect">
            <a:avLst/>
          </a:prstGeom>
          <a:solidFill>
            <a:srgbClr val="F3F4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IBMPlexMono"/>
              </a:rPr>
              <a:t>pip3 install torch torchvision torchaudio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32D077-91E0-DF31-42FB-71F5A1B8FE8E}"/>
              </a:ext>
            </a:extLst>
          </p:cNvPr>
          <p:cNvSpPr txBox="1"/>
          <p:nvPr/>
        </p:nvSpPr>
        <p:spPr>
          <a:xfrm>
            <a:off x="9909075" y="6428769"/>
            <a:ext cx="2282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https://pytorch.org/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4B0224-1827-0B3D-E0D3-AED6F418B353}"/>
              </a:ext>
            </a:extLst>
          </p:cNvPr>
          <p:cNvSpPr txBox="1"/>
          <p:nvPr/>
        </p:nvSpPr>
        <p:spPr>
          <a:xfrm>
            <a:off x="9101559" y="6135745"/>
            <a:ext cx="3090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https://www.anaconda.com/</a:t>
            </a:r>
          </a:p>
        </p:txBody>
      </p:sp>
    </p:spTree>
    <p:extLst>
      <p:ext uri="{BB962C8B-B14F-4D97-AF65-F5344CB8AC3E}">
        <p14:creationId xmlns:p14="http://schemas.microsoft.com/office/powerpoint/2010/main" val="1274261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17FE0B-7CFC-AF89-0E14-EB3EB300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搭建环境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780EA6-D189-49C8-F327-AA2945FD2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</a:t>
            </a:r>
            <a:r>
              <a:rPr lang="en-US" altLang="zh-CN" dirty="0"/>
              <a:t>pip install </a:t>
            </a:r>
            <a:r>
              <a:rPr lang="zh-CN" altLang="en-US" dirty="0"/>
              <a:t>速度太慢，可以选择其他镜像安装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9CC282-9F7B-2448-4D3B-CA61848B2756}"/>
              </a:ext>
            </a:extLst>
          </p:cNvPr>
          <p:cNvSpPr txBox="1"/>
          <p:nvPr/>
        </p:nvSpPr>
        <p:spPr>
          <a:xfrm>
            <a:off x="767787" y="2203973"/>
            <a:ext cx="8021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pip </a:t>
            </a:r>
            <a:r>
              <a:rPr lang="zh-CN" altLang="en-US"/>
              <a:t>install </a:t>
            </a:r>
            <a:r>
              <a:rPr lang="en-US" altLang="zh-CN"/>
              <a:t>torch</a:t>
            </a:r>
            <a:r>
              <a:rPr lang="zh-CN" altLang="en-US" dirty="0"/>
              <a:t> -i https://pypi.tuna.tsinghua.edu.cn/simple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98052E-5FBD-EEB0-9C7F-2AE280B77584}"/>
              </a:ext>
            </a:extLst>
          </p:cNvPr>
          <p:cNvSpPr txBox="1"/>
          <p:nvPr/>
        </p:nvSpPr>
        <p:spPr>
          <a:xfrm>
            <a:off x="767787" y="291626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默认为 </a:t>
            </a:r>
            <a:r>
              <a:rPr lang="en-US" altLang="zh-CN" b="0" i="0" u="none" strike="noStrike" dirty="0">
                <a:solidFill>
                  <a:srgbClr val="486E9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https://pypi.org/simple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121212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清华</a:t>
            </a:r>
          </a:p>
          <a:p>
            <a:pPr algn="l"/>
            <a:r>
              <a:rPr lang="en-US" altLang="zh-CN" b="0" i="0" u="none" strike="noStrike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https://pypi.tuna.tsinghua.edu.cn/simple/</a:t>
            </a:r>
            <a:endParaRPr lang="en-US" altLang="zh-CN" b="0" i="0" dirty="0">
              <a:solidFill>
                <a:srgbClr val="121212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中科大</a:t>
            </a:r>
          </a:p>
          <a:p>
            <a:pPr algn="l"/>
            <a:r>
              <a:rPr lang="en-US" altLang="zh-CN" b="0" i="0" u="none" strike="noStrike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hlinkClick r:id="rId4"/>
              </a:rPr>
              <a:t>https://pypi.mirrors.ustc.edu.cn/simple/</a:t>
            </a:r>
            <a:endParaRPr lang="en-US" altLang="zh-CN" b="0" i="0" dirty="0">
              <a:solidFill>
                <a:srgbClr val="121212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阿里云</a:t>
            </a:r>
          </a:p>
          <a:p>
            <a:pPr algn="l"/>
            <a:r>
              <a:rPr lang="en-US" altLang="zh-CN" b="0" i="0" u="none" strike="noStrike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hlinkClick r:id="rId5"/>
              </a:rPr>
              <a:t>https://mirrors.aliyun.com/pypi/simple/</a:t>
            </a:r>
            <a:endParaRPr lang="en-US" altLang="zh-CN" b="0" i="0" dirty="0">
              <a:solidFill>
                <a:srgbClr val="121212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豆瓣</a:t>
            </a:r>
          </a:p>
          <a:p>
            <a:pPr algn="l"/>
            <a:r>
              <a:rPr lang="en-US" altLang="zh-CN" b="0" i="0" u="none" strike="noStrike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hlinkClick r:id="rId6"/>
              </a:rPr>
              <a:t>http://pypi.douban.com/simple/</a:t>
            </a:r>
            <a:endParaRPr lang="en-US" altLang="zh-CN" b="0" i="0" dirty="0">
              <a:solidFill>
                <a:srgbClr val="121212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903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A87089-EE91-DD99-BE4D-1CCD25EA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0526FB-06A5-107B-1632-741414276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查看</a:t>
            </a:r>
            <a:r>
              <a:rPr lang="en-US" altLang="zh-CN" dirty="0"/>
              <a:t>python</a:t>
            </a:r>
            <a:r>
              <a:rPr lang="zh-CN" altLang="en-US" dirty="0"/>
              <a:t>版本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查看</a:t>
            </a:r>
            <a:r>
              <a:rPr lang="en-US" altLang="zh-CN" dirty="0" err="1"/>
              <a:t>pyTorch</a:t>
            </a:r>
            <a:r>
              <a:rPr lang="zh-CN" altLang="en-US" dirty="0"/>
              <a:t>版本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F82D2B-ECB8-B6F2-2CC0-095FC2DC6751}"/>
              </a:ext>
            </a:extLst>
          </p:cNvPr>
          <p:cNvSpPr txBox="1"/>
          <p:nvPr/>
        </p:nvSpPr>
        <p:spPr>
          <a:xfrm>
            <a:off x="620385" y="1544603"/>
            <a:ext cx="6095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Arial" panose="020B0604020202020204" pitchFamily="34" charset="0"/>
              </a:rPr>
              <a:t>python --version </a:t>
            </a:r>
            <a:r>
              <a:rPr lang="zh-CN" alt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或</a:t>
            </a:r>
            <a:endParaRPr lang="en-US" altLang="zh-CN" sz="24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  <a:cs typeface="Arial" panose="020B0604020202020204" pitchFamily="34" charset="0"/>
              </a:rPr>
              <a:t>import sys</a:t>
            </a:r>
          </a:p>
          <a:p>
            <a:r>
              <a:rPr lang="en-US" altLang="zh-CN" sz="2400" dirty="0">
                <a:latin typeface="Consolas" panose="020B0609020204030204" pitchFamily="49" charset="0"/>
                <a:cs typeface="Arial" panose="020B0604020202020204" pitchFamily="34" charset="0"/>
              </a:rPr>
              <a:t>print(</a:t>
            </a:r>
            <a:r>
              <a:rPr lang="en-US" altLang="zh-CN" sz="2400" dirty="0" err="1">
                <a:latin typeface="Consolas" panose="020B0609020204030204" pitchFamily="49" charset="0"/>
                <a:cs typeface="Arial" panose="020B0604020202020204" pitchFamily="34" charset="0"/>
              </a:rPr>
              <a:t>sys.version</a:t>
            </a:r>
            <a:r>
              <a:rPr lang="en-US" altLang="zh-CN" sz="2400" dirty="0"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F382D6-4F50-6E56-C0DD-3B6EBEE6CAAC}"/>
              </a:ext>
            </a:extLst>
          </p:cNvPr>
          <p:cNvSpPr txBox="1"/>
          <p:nvPr/>
        </p:nvSpPr>
        <p:spPr>
          <a:xfrm>
            <a:off x="706302" y="4113068"/>
            <a:ext cx="60953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Arial" panose="020B0604020202020204" pitchFamily="34" charset="0"/>
              </a:rPr>
              <a:t>import torch</a:t>
            </a:r>
          </a:p>
          <a:p>
            <a:r>
              <a:rPr lang="en-US" altLang="zh-CN" sz="2400" dirty="0">
                <a:latin typeface="Consolas" panose="020B0609020204030204" pitchFamily="49" charset="0"/>
                <a:cs typeface="Arial" panose="020B0604020202020204" pitchFamily="34" charset="0"/>
              </a:rPr>
              <a:t>print(</a:t>
            </a:r>
            <a:r>
              <a:rPr lang="en-US" altLang="zh-CN" sz="2400" dirty="0" err="1">
                <a:latin typeface="Consolas" panose="020B0609020204030204" pitchFamily="49" charset="0"/>
                <a:cs typeface="Arial" panose="020B0604020202020204" pitchFamily="34" charset="0"/>
              </a:rPr>
              <a:t>torch.__version</a:t>
            </a:r>
            <a:r>
              <a:rPr lang="en-US" altLang="zh-CN" sz="2400" dirty="0">
                <a:latin typeface="Consolas" panose="020B0609020204030204" pitchFamily="49" charset="0"/>
                <a:cs typeface="Arial" panose="020B0604020202020204" pitchFamily="34" charset="0"/>
              </a:rPr>
              <a:t>__)</a:t>
            </a:r>
          </a:p>
        </p:txBody>
      </p:sp>
    </p:spTree>
    <p:extLst>
      <p:ext uri="{BB962C8B-B14F-4D97-AF65-F5344CB8AC3E}">
        <p14:creationId xmlns:p14="http://schemas.microsoft.com/office/powerpoint/2010/main" val="343425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E1B6A-8245-04DE-56D5-E8F64DE7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550A7F-4B51-99E9-402C-76470F8CB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自然语言处理概念</a:t>
            </a:r>
            <a:endParaRPr lang="en-US" altLang="zh-CN" dirty="0"/>
          </a:p>
          <a:p>
            <a:r>
              <a:rPr lang="zh-CN" altLang="en-US" dirty="0"/>
              <a:t>自然语言处理发展历史</a:t>
            </a:r>
            <a:endParaRPr lang="en-US" altLang="zh-CN" dirty="0"/>
          </a:p>
          <a:p>
            <a:r>
              <a:rPr lang="zh-CN" altLang="en-US" dirty="0"/>
              <a:t>自然语言处理技术及应用</a:t>
            </a:r>
            <a:endParaRPr lang="en-US" altLang="zh-CN" dirty="0"/>
          </a:p>
          <a:p>
            <a:r>
              <a:rPr lang="zh-CN" altLang="en-US" dirty="0"/>
              <a:t>自然语言处理相关信息简介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4126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2A581-C26A-E9DB-62CD-A4619295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8F4D4B-D483-47B5-52EF-DB4C491FE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自然语言：指人类社会发展过程中</a:t>
            </a:r>
            <a:r>
              <a:rPr lang="zh-CN" altLang="en-US" dirty="0">
                <a:solidFill>
                  <a:srgbClr val="FF0000"/>
                </a:solidFill>
              </a:rPr>
              <a:t>自然产生</a:t>
            </a:r>
            <a:r>
              <a:rPr lang="zh-CN" altLang="en-US" dirty="0"/>
              <a:t>的约定俗成的人类语言</a:t>
            </a:r>
            <a:endParaRPr lang="en-US" altLang="zh-CN" dirty="0"/>
          </a:p>
          <a:p>
            <a:r>
              <a:rPr lang="zh-CN" altLang="en-US" dirty="0"/>
              <a:t>例如：汉语、英语、朝鲜语等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自然语言是相对于</a:t>
            </a:r>
            <a:r>
              <a:rPr lang="zh-CN" altLang="en-US" dirty="0">
                <a:solidFill>
                  <a:srgbClr val="FF0000"/>
                </a:solidFill>
              </a:rPr>
              <a:t>人造语言</a:t>
            </a:r>
            <a:r>
              <a:rPr lang="zh-CN" altLang="en-US" dirty="0"/>
              <a:t>而言的</a:t>
            </a:r>
            <a:endParaRPr lang="en-US" altLang="zh-CN" dirty="0"/>
          </a:p>
          <a:p>
            <a:r>
              <a:rPr lang="zh-CN" altLang="en-US" dirty="0"/>
              <a:t>例如：程序设计语言</a:t>
            </a:r>
          </a:p>
        </p:txBody>
      </p:sp>
    </p:spTree>
    <p:extLst>
      <p:ext uri="{BB962C8B-B14F-4D97-AF65-F5344CB8AC3E}">
        <p14:creationId xmlns:p14="http://schemas.microsoft.com/office/powerpoint/2010/main" val="3116535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2FBD2-3202-F8D6-2302-DB92DAAA7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1DCB57-3AD2-0834-FC3A-90E30388C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自然语言处理（</a:t>
            </a:r>
            <a:r>
              <a:rPr lang="en-US" altLang="zh-CN" dirty="0"/>
              <a:t>Natural Language Processing,</a:t>
            </a:r>
            <a:r>
              <a:rPr lang="zh-CN" altLang="en-US" dirty="0"/>
              <a:t>简称</a:t>
            </a:r>
            <a:r>
              <a:rPr lang="en-US" altLang="zh-CN" dirty="0"/>
              <a:t>NLP)</a:t>
            </a:r>
            <a:r>
              <a:rPr lang="zh-CN" altLang="en-US" dirty="0"/>
              <a:t>是利用</a:t>
            </a:r>
            <a:r>
              <a:rPr lang="zh-CN" altLang="en-US" dirty="0">
                <a:solidFill>
                  <a:srgbClr val="FF0000"/>
                </a:solidFill>
              </a:rPr>
              <a:t>计算机为工具</a:t>
            </a:r>
            <a:r>
              <a:rPr lang="zh-CN" altLang="en-US" dirty="0"/>
              <a:t>，对人类特有的</a:t>
            </a:r>
            <a:r>
              <a:rPr lang="zh-CN" altLang="en-US" dirty="0">
                <a:solidFill>
                  <a:srgbClr val="FF0000"/>
                </a:solidFill>
              </a:rPr>
              <a:t>书面形式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口头形式</a:t>
            </a:r>
            <a:r>
              <a:rPr lang="zh-CN" altLang="en-US"/>
              <a:t>的自然语言信息</a:t>
            </a:r>
            <a:r>
              <a:rPr lang="zh-CN" altLang="en-US" dirty="0"/>
              <a:t>进行各种类型处理和加工的技术。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自然语言处理是人工智能的一个分支，用于分析、理解和生成自然语言，以方便人和计算机设备及人与人之间的交流。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B61FD88-30AC-FD60-B528-86A8B72980D0}"/>
              </a:ext>
            </a:extLst>
          </p:cNvPr>
          <p:cNvGrpSpPr/>
          <p:nvPr/>
        </p:nvGrpSpPr>
        <p:grpSpPr>
          <a:xfrm>
            <a:off x="3124542" y="4560876"/>
            <a:ext cx="4511177" cy="1197834"/>
            <a:chOff x="3124542" y="4560876"/>
            <a:chExt cx="4511177" cy="119783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D2CADDE-B6FD-2973-3071-6EB6AF62AF22}"/>
                </a:ext>
              </a:extLst>
            </p:cNvPr>
            <p:cNvSpPr/>
            <p:nvPr/>
          </p:nvSpPr>
          <p:spPr>
            <a:xfrm>
              <a:off x="3124542" y="4711415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人</a:t>
              </a:r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02B2566-42B7-327A-3602-CA70B393DF38}"/>
                </a:ext>
              </a:extLst>
            </p:cNvPr>
            <p:cNvSpPr/>
            <p:nvPr/>
          </p:nvSpPr>
          <p:spPr>
            <a:xfrm>
              <a:off x="6721319" y="4711415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计算机</a:t>
              </a: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9D91101-9B84-F741-22C5-C6CAE4A23A9E}"/>
                </a:ext>
              </a:extLst>
            </p:cNvPr>
            <p:cNvCxnSpPr/>
            <p:nvPr/>
          </p:nvCxnSpPr>
          <p:spPr>
            <a:xfrm>
              <a:off x="4034841" y="4871333"/>
              <a:ext cx="2686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2CF5C8B1-1DCF-6DF3-E9B9-0837411ECCE0}"/>
                </a:ext>
              </a:extLst>
            </p:cNvPr>
            <p:cNvCxnSpPr/>
            <p:nvPr/>
          </p:nvCxnSpPr>
          <p:spPr>
            <a:xfrm flipH="1">
              <a:off x="4038942" y="5424893"/>
              <a:ext cx="26823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6B7984B-77F4-9166-79B4-9E1604AAB418}"/>
                </a:ext>
              </a:extLst>
            </p:cNvPr>
            <p:cNvSpPr txBox="1"/>
            <p:nvPr/>
          </p:nvSpPr>
          <p:spPr>
            <a:xfrm>
              <a:off x="4510493" y="4560876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理解人类的语言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41580F9-CCC3-21DD-24FD-03701049E733}"/>
                </a:ext>
              </a:extLst>
            </p:cNvPr>
            <p:cNvSpPr txBox="1"/>
            <p:nvPr/>
          </p:nvSpPr>
          <p:spPr>
            <a:xfrm>
              <a:off x="4510492" y="5389378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生成人类的语言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765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BB8CA-2D07-DED5-A36E-6C2D760C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自然语言处理涉及领域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3341B-F153-AA1F-68A5-6E210F1E9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99C4D3-45AF-2FC8-7896-4C1EC3294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77" y="1395783"/>
            <a:ext cx="10260689" cy="52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51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EA6A05-89DD-DC21-7F92-838ACC42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自然语言处理的应用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5D2B5C7-9601-F815-84BF-E5D668EC5D4E}"/>
              </a:ext>
            </a:extLst>
          </p:cNvPr>
          <p:cNvGrpSpPr/>
          <p:nvPr/>
        </p:nvGrpSpPr>
        <p:grpSpPr>
          <a:xfrm>
            <a:off x="528577" y="1645333"/>
            <a:ext cx="10295598" cy="3988684"/>
            <a:chOff x="-975907" y="1725887"/>
            <a:chExt cx="12192000" cy="456302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87093E3-54C2-CABC-7BBA-14F4067D3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75907" y="1725887"/>
              <a:ext cx="12192000" cy="456302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2D427E2-AAC5-BB7F-E599-9AFCBF07B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0455" y="1861309"/>
              <a:ext cx="2908449" cy="19050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7430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模板.potx" id="{58795D60-89AE-4352-B2D8-206A6652C28E}" vid="{8D8E800A-B1AF-4A6A-B6DE-D60F1D18692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2215</TotalTime>
  <Words>2739</Words>
  <Application>Microsoft Office PowerPoint</Application>
  <PresentationFormat>宽屏</PresentationFormat>
  <Paragraphs>220</Paragraphs>
  <Slides>43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2" baseType="lpstr">
      <vt:lpstr>Arial Unicode MS</vt:lpstr>
      <vt:lpstr>等线</vt:lpstr>
      <vt:lpstr>等线 Light</vt:lpstr>
      <vt:lpstr>黑体</vt:lpstr>
      <vt:lpstr>宋体</vt:lpstr>
      <vt:lpstr>Arial</vt:lpstr>
      <vt:lpstr>Consolas</vt:lpstr>
      <vt:lpstr>Wingdings</vt:lpstr>
      <vt:lpstr>Office 主题​​</vt:lpstr>
      <vt:lpstr>第一章 绪论</vt:lpstr>
      <vt:lpstr>课程目标</vt:lpstr>
      <vt:lpstr>课程目标</vt:lpstr>
      <vt:lpstr>考核方式</vt:lpstr>
      <vt:lpstr>本章内容</vt:lpstr>
      <vt:lpstr>自然语言处理</vt:lpstr>
      <vt:lpstr>自然语言处理</vt:lpstr>
      <vt:lpstr>自然语言处理涉及领域</vt:lpstr>
      <vt:lpstr>自然语言处理的应用</vt:lpstr>
      <vt:lpstr>自然语言处理发展历史</vt:lpstr>
      <vt:lpstr>深度学习的发展历史</vt:lpstr>
      <vt:lpstr>大语言模型的发展历史</vt:lpstr>
      <vt:lpstr>chatGPT</vt:lpstr>
      <vt:lpstr>深度学习领域的知名学者</vt:lpstr>
      <vt:lpstr>基于深度学习的NLP研究</vt:lpstr>
      <vt:lpstr>1.神经语言模型</vt:lpstr>
      <vt:lpstr>2.多任务学习</vt:lpstr>
      <vt:lpstr>3.词嵌入</vt:lpstr>
      <vt:lpstr>4.用于NLP的神经网络</vt:lpstr>
      <vt:lpstr>5.序列到序列模型(seq2seq)</vt:lpstr>
      <vt:lpstr>6.注意力机制</vt:lpstr>
      <vt:lpstr>7.预训练语言模型</vt:lpstr>
      <vt:lpstr>自然语言处理技术及应用</vt:lpstr>
      <vt:lpstr>NLP基础技术</vt:lpstr>
      <vt:lpstr>NLP基础技术</vt:lpstr>
      <vt:lpstr>NLP基础技术</vt:lpstr>
      <vt:lpstr>NLP基础技术</vt:lpstr>
      <vt:lpstr>NLP基础技术</vt:lpstr>
      <vt:lpstr>自然语言处理核心应用</vt:lpstr>
      <vt:lpstr>自然语言处理核心应用</vt:lpstr>
      <vt:lpstr>自然语言处理核心应用</vt:lpstr>
      <vt:lpstr>自然语言处理核心应用</vt:lpstr>
      <vt:lpstr>自然语言处理核心应用</vt:lpstr>
      <vt:lpstr>自然语言处理核心应用</vt:lpstr>
      <vt:lpstr>自然语言处理核心应用</vt:lpstr>
      <vt:lpstr>相关资源</vt:lpstr>
      <vt:lpstr>学术机构</vt:lpstr>
      <vt:lpstr>学术期刊</vt:lpstr>
      <vt:lpstr>学术会议</vt:lpstr>
      <vt:lpstr>前期知识</vt:lpstr>
      <vt:lpstr>搭建环境</vt:lpstr>
      <vt:lpstr>搭建环境</vt:lpstr>
      <vt:lpstr>测试环境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Back-propagation</dc:title>
  <dc:creator>Jin guozhe</dc:creator>
  <cp:lastModifiedBy>guozhe Jin</cp:lastModifiedBy>
  <cp:revision>338</cp:revision>
  <dcterms:created xsi:type="dcterms:W3CDTF">2022-07-25T04:52:50Z</dcterms:created>
  <dcterms:modified xsi:type="dcterms:W3CDTF">2025-08-25T10:07:51Z</dcterms:modified>
</cp:coreProperties>
</file>